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8" r:id="rId2"/>
    <p:sldId id="270" r:id="rId3"/>
    <p:sldId id="271" r:id="rId4"/>
    <p:sldId id="259" r:id="rId5"/>
    <p:sldId id="285" r:id="rId6"/>
    <p:sldId id="286" r:id="rId7"/>
    <p:sldId id="272" r:id="rId8"/>
    <p:sldId id="275" r:id="rId9"/>
    <p:sldId id="288" r:id="rId10"/>
    <p:sldId id="290" r:id="rId11"/>
    <p:sldId id="273" r:id="rId12"/>
    <p:sldId id="277" r:id="rId13"/>
    <p:sldId id="278" r:id="rId14"/>
    <p:sldId id="292" r:id="rId15"/>
    <p:sldId id="293" r:id="rId16"/>
    <p:sldId id="294" r:id="rId17"/>
    <p:sldId id="296" r:id="rId18"/>
    <p:sldId id="295" r:id="rId19"/>
    <p:sldId id="297" r:id="rId20"/>
    <p:sldId id="298" r:id="rId21"/>
    <p:sldId id="283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E6A4E-36F8-4256-8D21-B89146DB9BC8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C7821-559F-413C-9AF8-508646AC4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58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B4DA-9DDC-4410-801D-05CFCC7CB04C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1281-A436-4124-8F22-2ACEE1EC2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582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B4DA-9DDC-4410-801D-05CFCC7CB04C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1281-A436-4124-8F22-2ACEE1EC2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55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B4DA-9DDC-4410-801D-05CFCC7CB04C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1281-A436-4124-8F22-2ACEE1EC2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599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B4DA-9DDC-4410-801D-05CFCC7CB04C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1281-A436-4124-8F22-2ACEE1EC2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07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B4DA-9DDC-4410-801D-05CFCC7CB04C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1281-A436-4124-8F22-2ACEE1EC2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86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B4DA-9DDC-4410-801D-05CFCC7CB04C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1281-A436-4124-8F22-2ACEE1EC2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734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B4DA-9DDC-4410-801D-05CFCC7CB04C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1281-A436-4124-8F22-2ACEE1EC2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551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B4DA-9DDC-4410-801D-05CFCC7CB04C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1281-A436-4124-8F22-2ACEE1EC2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966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B4DA-9DDC-4410-801D-05CFCC7CB04C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1281-A436-4124-8F22-2ACEE1EC2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830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B4DA-9DDC-4410-801D-05CFCC7CB04C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1281-A436-4124-8F22-2ACEE1EC2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875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B4DA-9DDC-4410-801D-05CFCC7CB04C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1281-A436-4124-8F22-2ACEE1EC2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546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accent5">
                <a:lumMod val="20000"/>
                <a:lumOff val="80000"/>
              </a:schemeClr>
            </a:gs>
            <a:gs pos="31000">
              <a:schemeClr val="accent5">
                <a:lumMod val="40000"/>
                <a:lumOff val="60000"/>
              </a:schemeClr>
            </a:gs>
            <a:gs pos="89000">
              <a:schemeClr val="accent5">
                <a:lumMod val="75000"/>
              </a:schemeClr>
            </a:gs>
            <a:gs pos="61000">
              <a:schemeClr val="accent5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7B4DA-9DDC-4410-801D-05CFCC7CB04C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41281-A436-4124-8F22-2ACEE1EC2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04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strosolution.ru/wp-content/uploads/2017/07/Astrologiya-drevnej-Mesopotami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" t="2663" r="2039" b="1815"/>
          <a:stretch/>
        </p:blipFill>
        <p:spPr bwMode="auto">
          <a:xfrm>
            <a:off x="5559757" y="1316579"/>
            <a:ext cx="5950424" cy="4470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68422" y="1148557"/>
            <a:ext cx="628706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Более чем за 2000 лет до </a:t>
            </a: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н.э. </a:t>
            </a:r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люди заметили, </a:t>
            </a:r>
            <a:endParaRPr lang="ru-RU" sz="32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Times New Roman" panose="02020603050405020304" pitchFamily="18" charset="0"/>
            </a:endParaRPr>
          </a:p>
          <a:p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что </a:t>
            </a:r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некоторые звезды перемещаются по небу </a:t>
            </a:r>
            <a:endParaRPr lang="ru-RU" sz="32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Times New Roman" panose="02020603050405020304" pitchFamily="18" charset="0"/>
            </a:endParaRPr>
          </a:p>
          <a:p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– </a:t>
            </a:r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их позже греки назвали </a:t>
            </a:r>
            <a:endParaRPr lang="ru-RU" sz="32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Times New Roman" panose="02020603050405020304" pitchFamily="18" charset="0"/>
            </a:endParaRPr>
          </a:p>
          <a:p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«блуждающими» </a:t>
            </a:r>
            <a:r>
              <a:rPr lang="ru-RU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– </a:t>
            </a:r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планетами</a:t>
            </a:r>
            <a:endParaRPr lang="ru-RU" sz="36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583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047062" y="1307519"/>
            <a:ext cx="4495800" cy="421906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b="100000"/>
            </a:path>
            <a:tileRect t="-100000" r="-100000"/>
          </a:gradFill>
          <a:ln w="60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 rot="18434521">
            <a:off x="7231252" y="3078679"/>
            <a:ext cx="4204511" cy="667722"/>
          </a:xfrm>
          <a:prstGeom prst="ellipse">
            <a:avLst/>
          </a:prstGeom>
          <a:noFill/>
          <a:ln w="476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9294962" y="1330316"/>
            <a:ext cx="0" cy="4219063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9294962" y="5652896"/>
            <a:ext cx="489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Z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'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94962" y="773662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Z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88847" y="3009382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О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580844" y="5158010"/>
            <a:ext cx="5084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P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'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514558" y="1235259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P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985674" y="1717286"/>
            <a:ext cx="2618576" cy="3399531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Дуга 10"/>
          <p:cNvSpPr/>
          <p:nvPr/>
        </p:nvSpPr>
        <p:spPr>
          <a:xfrm rot="20147344">
            <a:off x="7916575" y="1984810"/>
            <a:ext cx="662630" cy="292522"/>
          </a:xfrm>
          <a:prstGeom prst="arc">
            <a:avLst>
              <a:gd name="adj1" fmla="val 18367950"/>
              <a:gd name="adj2" fmla="val 13623122"/>
            </a:avLst>
          </a:prstGeom>
          <a:ln w="34925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568237" y="3133418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N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624229" y="3133418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S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7027162" y="3417053"/>
            <a:ext cx="4515700" cy="22791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8903021" y="2280954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E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352021" y="4134592"/>
            <a:ext cx="522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W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 rot="19473551">
            <a:off x="7154301" y="2892871"/>
            <a:ext cx="4352340" cy="1223826"/>
          </a:xfrm>
          <a:prstGeom prst="ellipse">
            <a:avLst/>
          </a:prstGeom>
          <a:noFill/>
          <a:ln w="4762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073007" y="2804174"/>
            <a:ext cx="4456856" cy="1229732"/>
          </a:xfrm>
          <a:prstGeom prst="ellipse">
            <a:avLst/>
          </a:prstGeom>
          <a:noFill/>
          <a:ln w="3492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859211" y="4494217"/>
            <a:ext cx="380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♈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281296" y="2029898"/>
            <a:ext cx="463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♎</a:t>
            </a:r>
            <a:endParaRPr lang="ru-RU" dirty="0"/>
          </a:p>
        </p:txBody>
      </p:sp>
      <p:sp>
        <p:nvSpPr>
          <p:cNvPr id="21" name="Дуга 20"/>
          <p:cNvSpPr/>
          <p:nvPr/>
        </p:nvSpPr>
        <p:spPr>
          <a:xfrm>
            <a:off x="7073007" y="2804174"/>
            <a:ext cx="4469855" cy="1229732"/>
          </a:xfrm>
          <a:prstGeom prst="arc">
            <a:avLst>
              <a:gd name="adj1" fmla="val 21570588"/>
              <a:gd name="adj2" fmla="val 10774372"/>
            </a:avLst>
          </a:prstGeom>
          <a:ln w="730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 rot="19445818">
            <a:off x="7154272" y="2874317"/>
            <a:ext cx="4344529" cy="1229732"/>
          </a:xfrm>
          <a:prstGeom prst="arc">
            <a:avLst>
              <a:gd name="adj1" fmla="val 36387"/>
              <a:gd name="adj2" fmla="val 10810284"/>
            </a:avLst>
          </a:prstGeom>
          <a:ln w="730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4" descr="http://www.playcast.ru/uploads/2017/12/05/2406207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185" y="2153367"/>
            <a:ext cx="837222" cy="83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Дуга 23"/>
          <p:cNvSpPr/>
          <p:nvPr/>
        </p:nvSpPr>
        <p:spPr>
          <a:xfrm rot="18475190">
            <a:off x="7056665" y="2975104"/>
            <a:ext cx="4351991" cy="854447"/>
          </a:xfrm>
          <a:prstGeom prst="arc">
            <a:avLst>
              <a:gd name="adj1" fmla="val 62284"/>
              <a:gd name="adj2" fmla="val 10562108"/>
            </a:avLst>
          </a:prstGeom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047062" y="1307521"/>
            <a:ext cx="4495800" cy="4219063"/>
          </a:xfrm>
          <a:prstGeom prst="ellipse">
            <a:avLst/>
          </a:prstGeom>
          <a:noFill/>
          <a:ln w="730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0296747" y="1111218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♋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7" name="Picture 4" descr="http://www.playcast.ru/uploads/2017/12/05/2406207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146" y="1293392"/>
            <a:ext cx="837222" cy="83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7736265" y="5204713"/>
            <a:ext cx="524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♑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9" name="Picture 4" descr="http://www.playcast.ru/uploads/2017/12/05/2406207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120" y="4711231"/>
            <a:ext cx="837222" cy="83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Прямая соединительная линия 29"/>
          <p:cNvCxnSpPr/>
          <p:nvPr/>
        </p:nvCxnSpPr>
        <p:spPr>
          <a:xfrm flipH="1">
            <a:off x="8891389" y="2609562"/>
            <a:ext cx="696702" cy="1812453"/>
          </a:xfrm>
          <a:prstGeom prst="line">
            <a:avLst/>
          </a:prstGeom>
          <a:ln w="476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4" descr="http://www.playcast.ru/uploads/2017/12/05/2406207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969" y="4011284"/>
            <a:ext cx="837222" cy="83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9095228" y="3024348"/>
            <a:ext cx="3994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•</a:t>
            </a:r>
            <a:endParaRPr lang="ru-RU" sz="32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87265" y="1423193"/>
            <a:ext cx="61313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В точке летнего солнцестояния </a:t>
            </a:r>
            <a:endParaRPr lang="ru-RU" sz="2800" b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Times New Roman" panose="02020603050405020304" pitchFamily="18" charset="0"/>
            </a:endParaRPr>
          </a:p>
          <a:p>
            <a:pPr lvl="0"/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(точка рака </a:t>
            </a:r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♋</a:t>
            </a:r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) </a:t>
            </a:r>
            <a:r>
              <a:rPr lang="ru-RU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Солнце имеет максимальное </a:t>
            </a:r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склонение: </a:t>
            </a:r>
          </a:p>
          <a:p>
            <a:pPr lvl="0"/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+23° 26</a:t>
            </a:r>
            <a:r>
              <a:rPr lang="ru-RU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  <a:ea typeface="Cambria Math" panose="02040503050406030204" pitchFamily="18" charset="0"/>
              </a:rPr>
              <a:t>′</a:t>
            </a:r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 </a:t>
            </a:r>
          </a:p>
          <a:p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Times New Roman" panose="02020603050405020304" pitchFamily="18" charset="0"/>
            </a:endParaRPr>
          </a:p>
          <a:p>
            <a:pPr lvl="0"/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В 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точке зимнего солнцестояния (точка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козерога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♑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) 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склонение Солнца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минимально: </a:t>
            </a:r>
          </a:p>
          <a:p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-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23° 26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  <a:ea typeface="Cambria Math" panose="02040503050406030204" pitchFamily="18" charset="0"/>
              </a:rPr>
              <a:t>′</a:t>
            </a: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758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4108" y="448061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Созвездия, по которым проходит эклиптика получили названия </a:t>
            </a: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эклиптические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026" name="Picture 2" descr="https://videouroki.net/videouroki/conspekty/astr11/07-godichnoe-dvizhenie-solnca-po-nebu-ehkliptika.files/image0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108" y="585943"/>
            <a:ext cx="4886373" cy="487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4108" y="2029839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Ещё в Древней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Месопотамии 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было замечено, что Солнце, при своём видимом годовом движении проходит через 12 созвездий: </a:t>
            </a: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Times New Roman" panose="02020603050405020304" pitchFamily="18" charset="0"/>
            </a:endParaRPr>
          </a:p>
          <a:p>
            <a:pPr lvl="0"/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Овен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, Телец, Близнецы, Рак, Лев, Дева, Весы, Скорпион, Стрелец, Козерог, Водолей и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Рыбы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4108" y="5456998"/>
            <a:ext cx="116278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Д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ревние 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греки назвали этот пояс </a:t>
            </a: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Поясом Зодиака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. </a:t>
            </a: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Times New Roman" panose="02020603050405020304" pitchFamily="18" charset="0"/>
            </a:endParaRPr>
          </a:p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Дословно 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это переводится, как </a:t>
            </a: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«круг из животных</a:t>
            </a: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»</a:t>
            </a:r>
            <a:endParaRPr lang="ru-RU" sz="28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031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4925" y="753871"/>
            <a:ext cx="113640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Сейчас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зодиакальные 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и эклиптические созвездия не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совпадают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Times New Roman" panose="02020603050405020304" pitchFamily="18" charset="0"/>
            </a:endParaRPr>
          </a:p>
        </p:txBody>
      </p:sp>
      <p:pic>
        <p:nvPicPr>
          <p:cNvPr id="2050" name="Picture 2" descr="https://videouroki.net/videouroki/conspekty/astr11/07-godichnoe-dvizhenie-solnca-po-nebu-ehkliptika.files/image0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9"/>
          <a:stretch/>
        </p:blipFill>
        <p:spPr bwMode="auto">
          <a:xfrm>
            <a:off x="2379627" y="1952905"/>
            <a:ext cx="7725879" cy="36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3874" y="1502362"/>
            <a:ext cx="28250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зодиакальных созвездий </a:t>
            </a:r>
            <a:endParaRPr lang="ru-RU" sz="32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12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0125" y="1502362"/>
            <a:ext cx="40378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э</a:t>
            </a: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клиптических созвездий </a:t>
            </a:r>
          </a:p>
          <a:p>
            <a:pPr lvl="0" algn="ctr"/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13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4925" y="562465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(в 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созвездии Змееносца Солнце </a:t>
            </a: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находится с 30 ноября по 17 декабря)</a:t>
            </a:r>
          </a:p>
        </p:txBody>
      </p:sp>
    </p:spTree>
    <p:extLst>
      <p:ext uri="{BB962C8B-B14F-4D97-AF65-F5344CB8AC3E}">
        <p14:creationId xmlns:p14="http://schemas.microsoft.com/office/powerpoint/2010/main" val="3999512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153" y="364950"/>
            <a:ext cx="11764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Прецессия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 -</a:t>
            </a: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 это явление, возникающее из-за медленного раскачивания оси вращения земного 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шара </a:t>
            </a:r>
            <a:endParaRPr lang="ru-RU" dirty="0"/>
          </a:p>
        </p:txBody>
      </p:sp>
      <p:pic>
        <p:nvPicPr>
          <p:cNvPr id="4" name="Picture 2" descr="http://s1.travelask.ru/system/images/files/000/302/078/wysiwyg/555280_original.jpg?149709982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" t="16041" r="1694" b="10987"/>
          <a:stretch/>
        </p:blipFill>
        <p:spPr bwMode="auto">
          <a:xfrm>
            <a:off x="4776717" y="3920464"/>
            <a:ext cx="6856506" cy="242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18199" y="1309172"/>
            <a:ext cx="10220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Т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очка </a:t>
            </a: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весеннего равноденствия примерно каждые 2150 лет смещается на один знак зодиака по ходу часовой 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стрелки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153" y="2430152"/>
            <a:ext cx="11586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С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 </a:t>
            </a: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4300 года по 2150 год до нашей эры эта точка располагалась в созвездии Тельца (эра Тельца), </a:t>
            </a:r>
            <a:endParaRPr lang="ru-RU" sz="24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Times New Roman" panose="02020603050405020304" pitchFamily="18" charset="0"/>
            </a:endParaRPr>
          </a:p>
          <a:p>
            <a:pPr lvl="0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с </a:t>
            </a: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2150 года до нашей эры по 1 год нашей эры 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- </a:t>
            </a: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в созвездии О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вна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1278" y="3920464"/>
            <a:ext cx="43354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Сейчас точка весеннего равноденствия </a:t>
            </a:r>
          </a:p>
          <a:p>
            <a:pPr lvl="0"/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находится в Рыбах</a:t>
            </a:r>
          </a:p>
        </p:txBody>
      </p:sp>
    </p:spTree>
    <p:extLst>
      <p:ext uri="{BB962C8B-B14F-4D97-AF65-F5344CB8AC3E}">
        <p14:creationId xmlns:p14="http://schemas.microsoft.com/office/powerpoint/2010/main" val="333014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475119" y="1212625"/>
            <a:ext cx="4495800" cy="421906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b="100000"/>
            </a:path>
            <a:tileRect t="-100000" r="-100000"/>
          </a:gradFill>
          <a:ln w="60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 rot="18434521">
            <a:off x="6680047" y="2988295"/>
            <a:ext cx="4204511" cy="667722"/>
          </a:xfrm>
          <a:prstGeom prst="ellipse">
            <a:avLst/>
          </a:prstGeom>
          <a:noFill/>
          <a:ln w="476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744600" y="1235421"/>
            <a:ext cx="0" cy="4219063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8744600" y="5558001"/>
            <a:ext cx="489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Z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'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744600" y="678767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Z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030482" y="5063115"/>
            <a:ext cx="5084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P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'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964196" y="1140364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P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435312" y="1622391"/>
            <a:ext cx="2618576" cy="3399531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Дуга 12"/>
          <p:cNvSpPr/>
          <p:nvPr/>
        </p:nvSpPr>
        <p:spPr>
          <a:xfrm rot="20147344">
            <a:off x="7366213" y="1889915"/>
            <a:ext cx="662630" cy="292522"/>
          </a:xfrm>
          <a:prstGeom prst="arc">
            <a:avLst>
              <a:gd name="adj1" fmla="val 18367950"/>
              <a:gd name="adj2" fmla="val 13623122"/>
            </a:avLst>
          </a:prstGeom>
          <a:ln w="34925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017875" y="3038523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N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073867" y="3038523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S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6476800" y="3322158"/>
            <a:ext cx="4515700" cy="22791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 rot="19473551">
            <a:off x="6603939" y="2797976"/>
            <a:ext cx="4352340" cy="1223826"/>
          </a:xfrm>
          <a:prstGeom prst="ellipse">
            <a:avLst/>
          </a:prstGeom>
          <a:noFill/>
          <a:ln w="4762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522645" y="2709279"/>
            <a:ext cx="4456856" cy="1229732"/>
          </a:xfrm>
          <a:prstGeom prst="ellipse">
            <a:avLst/>
          </a:prstGeom>
          <a:noFill/>
          <a:ln w="3492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308849" y="4399322"/>
            <a:ext cx="380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♈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686880" y="2068446"/>
            <a:ext cx="463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♎</a:t>
            </a:r>
            <a:endParaRPr lang="ru-RU" dirty="0"/>
          </a:p>
        </p:txBody>
      </p:sp>
      <p:sp>
        <p:nvSpPr>
          <p:cNvPr id="23" name="Дуга 22"/>
          <p:cNvSpPr/>
          <p:nvPr/>
        </p:nvSpPr>
        <p:spPr>
          <a:xfrm>
            <a:off x="6522645" y="2709279"/>
            <a:ext cx="4469855" cy="1229732"/>
          </a:xfrm>
          <a:prstGeom prst="arc">
            <a:avLst>
              <a:gd name="adj1" fmla="val 21570588"/>
              <a:gd name="adj2" fmla="val 10774372"/>
            </a:avLst>
          </a:prstGeom>
          <a:ln w="730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 rot="19445818">
            <a:off x="6603910" y="2779422"/>
            <a:ext cx="4344529" cy="1229732"/>
          </a:xfrm>
          <a:prstGeom prst="arc">
            <a:avLst>
              <a:gd name="adj1" fmla="val 36387"/>
              <a:gd name="adj2" fmla="val 10810284"/>
            </a:avLst>
          </a:prstGeom>
          <a:ln w="730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 rot="18475190">
            <a:off x="6513383" y="2896921"/>
            <a:ext cx="4351991" cy="854447"/>
          </a:xfrm>
          <a:prstGeom prst="arc">
            <a:avLst>
              <a:gd name="adj1" fmla="val 62284"/>
              <a:gd name="adj2" fmla="val 10562108"/>
            </a:avLst>
          </a:prstGeom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496700" y="1212626"/>
            <a:ext cx="4495800" cy="4219063"/>
          </a:xfrm>
          <a:prstGeom prst="ellipse">
            <a:avLst/>
          </a:prstGeom>
          <a:noFill/>
          <a:ln w="730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9804753" y="1094534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♋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185903" y="5109818"/>
            <a:ext cx="524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♑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544866" y="2929453"/>
            <a:ext cx="3994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•</a:t>
            </a:r>
            <a:endParaRPr lang="ru-RU" sz="3200" dirty="0"/>
          </a:p>
        </p:txBody>
      </p:sp>
      <p:sp>
        <p:nvSpPr>
          <p:cNvPr id="51" name="Овал 50"/>
          <p:cNvSpPr/>
          <p:nvPr/>
        </p:nvSpPr>
        <p:spPr>
          <a:xfrm rot="19419766">
            <a:off x="6571926" y="2698932"/>
            <a:ext cx="4347837" cy="1250423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уга 34"/>
          <p:cNvSpPr/>
          <p:nvPr/>
        </p:nvSpPr>
        <p:spPr>
          <a:xfrm>
            <a:off x="6509647" y="1201988"/>
            <a:ext cx="4408952" cy="4229700"/>
          </a:xfrm>
          <a:prstGeom prst="arc">
            <a:avLst>
              <a:gd name="adj1" fmla="val 7431370"/>
              <a:gd name="adj2" fmla="val 8491189"/>
            </a:avLst>
          </a:prstGeom>
          <a:ln w="47625">
            <a:solidFill>
              <a:schemeClr val="bg1"/>
            </a:solidFill>
            <a:head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363680" y="1601280"/>
            <a:ext cx="1072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Lato"/>
              </a:rPr>
              <a:t>+23°26</a:t>
            </a:r>
            <a:r>
              <a:rPr lang="ru-RU" sz="2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′</a:t>
            </a:r>
            <a:endParaRPr lang="ru-RU" sz="1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rgbClr val="002060">
                    <a:alpha val="40000"/>
                  </a:srgb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937" y="4832356"/>
            <a:ext cx="10086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Lato"/>
              </a:rPr>
              <a:t>-23°26</a:t>
            </a:r>
            <a:r>
              <a:rPr lang="ru-RU" sz="2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′</a:t>
            </a:r>
            <a:endParaRPr lang="ru-RU" sz="140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228600">
                  <a:srgbClr val="002060">
                    <a:alpha val="40000"/>
                  </a:srgbClr>
                </a:glo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17948" y="4761986"/>
            <a:ext cx="52444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Двигаясь по спирали, Солнце увеличивает своё склонение примерно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на 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15 минут в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сутки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13852" y="494267"/>
            <a:ext cx="71864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Суточная параллель Солнца под влиянием его годового движения непрерывно смещается на шаг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склонения 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13852" y="2152553"/>
            <a:ext cx="53331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Общее движение Солнца на небе происходит по спирали, которая является результатом сложения суточного и годового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движения </a:t>
            </a:r>
            <a:endParaRPr lang="ru-RU" sz="2000" b="1" dirty="0"/>
          </a:p>
        </p:txBody>
      </p:sp>
      <p:sp>
        <p:nvSpPr>
          <p:cNvPr id="45" name="Овал 44"/>
          <p:cNvSpPr/>
          <p:nvPr/>
        </p:nvSpPr>
        <p:spPr>
          <a:xfrm rot="19419766">
            <a:off x="6439687" y="2559868"/>
            <a:ext cx="4347837" cy="1250423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 rot="19419766">
            <a:off x="6360144" y="2448969"/>
            <a:ext cx="4289030" cy="1250423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 rot="19419766">
            <a:off x="6252828" y="2276235"/>
            <a:ext cx="4174956" cy="1250423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уга 31"/>
          <p:cNvSpPr/>
          <p:nvPr/>
        </p:nvSpPr>
        <p:spPr>
          <a:xfrm rot="15310560">
            <a:off x="6687658" y="1166495"/>
            <a:ext cx="4177031" cy="4311319"/>
          </a:xfrm>
          <a:prstGeom prst="arc">
            <a:avLst>
              <a:gd name="adj1" fmla="val 3096742"/>
              <a:gd name="adj2" fmla="val 4294734"/>
            </a:avLst>
          </a:prstGeom>
          <a:ln w="47625">
            <a:solidFill>
              <a:schemeClr val="bg1"/>
            </a:solidFill>
            <a:head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8280042" y="4229453"/>
            <a:ext cx="229485" cy="222644"/>
          </a:xfrm>
          <a:prstGeom prst="ellipse">
            <a:avLst/>
          </a:prstGeom>
          <a:gradFill flip="none" rotWithShape="1">
            <a:gsLst>
              <a:gs pos="7000">
                <a:schemeClr val="accent4">
                  <a:lumMod val="40000"/>
                  <a:lumOff val="60000"/>
                </a:schemeClr>
              </a:gs>
              <a:gs pos="44000">
                <a:schemeClr val="accent4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076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604727" y="1245082"/>
            <a:ext cx="4495800" cy="421906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b="100000"/>
            </a:path>
            <a:tileRect t="-100000" r="-100000"/>
          </a:gradFill>
          <a:ln w="60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 rot="18434521">
            <a:off x="6809655" y="3020752"/>
            <a:ext cx="4204511" cy="667722"/>
          </a:xfrm>
          <a:prstGeom prst="ellipse">
            <a:avLst/>
          </a:prstGeom>
          <a:noFill/>
          <a:ln w="476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874208" y="1267878"/>
            <a:ext cx="0" cy="4219063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8874208" y="5590458"/>
            <a:ext cx="489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Z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'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874208" y="711224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Z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160090" y="5095572"/>
            <a:ext cx="5084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P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'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093804" y="1172821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P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564920" y="1654848"/>
            <a:ext cx="2618576" cy="3399531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Дуга 12"/>
          <p:cNvSpPr/>
          <p:nvPr/>
        </p:nvSpPr>
        <p:spPr>
          <a:xfrm rot="20147344">
            <a:off x="7495821" y="1922372"/>
            <a:ext cx="662630" cy="292522"/>
          </a:xfrm>
          <a:prstGeom prst="arc">
            <a:avLst>
              <a:gd name="adj1" fmla="val 18367950"/>
              <a:gd name="adj2" fmla="val 13623122"/>
            </a:avLst>
          </a:prstGeom>
          <a:ln w="34925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147483" y="307098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N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203475" y="3070980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S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6606408" y="3354615"/>
            <a:ext cx="4515700" cy="22791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 rot="19473551">
            <a:off x="6733547" y="2830433"/>
            <a:ext cx="4352340" cy="1223826"/>
          </a:xfrm>
          <a:prstGeom prst="ellipse">
            <a:avLst/>
          </a:prstGeom>
          <a:noFill/>
          <a:ln w="4762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652253" y="2741736"/>
            <a:ext cx="4456856" cy="1229732"/>
          </a:xfrm>
          <a:prstGeom prst="ellipse">
            <a:avLst/>
          </a:prstGeom>
          <a:noFill/>
          <a:ln w="3492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438457" y="4431779"/>
            <a:ext cx="380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♈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816488" y="2100903"/>
            <a:ext cx="463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♎</a:t>
            </a:r>
            <a:endParaRPr lang="ru-RU" dirty="0"/>
          </a:p>
        </p:txBody>
      </p:sp>
      <p:sp>
        <p:nvSpPr>
          <p:cNvPr id="23" name="Дуга 22"/>
          <p:cNvSpPr/>
          <p:nvPr/>
        </p:nvSpPr>
        <p:spPr>
          <a:xfrm>
            <a:off x="6652253" y="2741736"/>
            <a:ext cx="4469855" cy="1229732"/>
          </a:xfrm>
          <a:prstGeom prst="arc">
            <a:avLst>
              <a:gd name="adj1" fmla="val 21570588"/>
              <a:gd name="adj2" fmla="val 10774372"/>
            </a:avLst>
          </a:prstGeom>
          <a:ln w="730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 rot="19445818">
            <a:off x="6733518" y="2811879"/>
            <a:ext cx="4344529" cy="1229732"/>
          </a:xfrm>
          <a:prstGeom prst="arc">
            <a:avLst>
              <a:gd name="adj1" fmla="val 36387"/>
              <a:gd name="adj2" fmla="val 10810284"/>
            </a:avLst>
          </a:prstGeom>
          <a:ln w="730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 rot="18475190">
            <a:off x="6642991" y="2929378"/>
            <a:ext cx="4351991" cy="854447"/>
          </a:xfrm>
          <a:prstGeom prst="arc">
            <a:avLst>
              <a:gd name="adj1" fmla="val 62284"/>
              <a:gd name="adj2" fmla="val 10562108"/>
            </a:avLst>
          </a:prstGeom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626308" y="1245083"/>
            <a:ext cx="4495800" cy="4219063"/>
          </a:xfrm>
          <a:prstGeom prst="ellipse">
            <a:avLst/>
          </a:prstGeom>
          <a:noFill/>
          <a:ln w="730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9934361" y="1126991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♋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315511" y="5142275"/>
            <a:ext cx="524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♑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674474" y="2961910"/>
            <a:ext cx="3994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•</a:t>
            </a:r>
            <a:endParaRPr lang="ru-RU" sz="3200" dirty="0"/>
          </a:p>
        </p:txBody>
      </p:sp>
      <p:sp>
        <p:nvSpPr>
          <p:cNvPr id="51" name="Овал 50"/>
          <p:cNvSpPr/>
          <p:nvPr/>
        </p:nvSpPr>
        <p:spPr>
          <a:xfrm rot="19419766">
            <a:off x="6701534" y="2731389"/>
            <a:ext cx="4347837" cy="1250423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уга 34"/>
          <p:cNvSpPr/>
          <p:nvPr/>
        </p:nvSpPr>
        <p:spPr>
          <a:xfrm>
            <a:off x="6639255" y="1234445"/>
            <a:ext cx="4408952" cy="4229700"/>
          </a:xfrm>
          <a:prstGeom prst="arc">
            <a:avLst>
              <a:gd name="adj1" fmla="val 7431370"/>
              <a:gd name="adj2" fmla="val 8491189"/>
            </a:avLst>
          </a:prstGeom>
          <a:ln w="47625">
            <a:solidFill>
              <a:schemeClr val="bg1"/>
            </a:solidFill>
            <a:head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493288" y="1633737"/>
            <a:ext cx="1072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Lato"/>
              </a:rPr>
              <a:t>+23°26</a:t>
            </a:r>
            <a:r>
              <a:rPr lang="ru-RU" sz="2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′</a:t>
            </a:r>
            <a:endParaRPr lang="ru-RU" sz="1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rgbClr val="002060">
                    <a:alpha val="40000"/>
                  </a:srgb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45545" y="4864813"/>
            <a:ext cx="10086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Lato"/>
              </a:rPr>
              <a:t>-23°26</a:t>
            </a:r>
            <a:r>
              <a:rPr lang="ru-RU" sz="2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′</a:t>
            </a:r>
            <a:endParaRPr lang="ru-RU" sz="140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228600">
                  <a:srgbClr val="002060">
                    <a:alpha val="40000"/>
                  </a:srgbClr>
                </a:glow>
              </a:effectLst>
            </a:endParaRPr>
          </a:p>
        </p:txBody>
      </p:sp>
      <p:sp>
        <p:nvSpPr>
          <p:cNvPr id="45" name="Овал 44"/>
          <p:cNvSpPr/>
          <p:nvPr/>
        </p:nvSpPr>
        <p:spPr>
          <a:xfrm rot="19419766">
            <a:off x="6569295" y="2592325"/>
            <a:ext cx="4347837" cy="1250423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 rot="19419766">
            <a:off x="6489752" y="2481426"/>
            <a:ext cx="4289030" cy="1250423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 rot="19419766">
            <a:off x="6382436" y="2308692"/>
            <a:ext cx="4174956" cy="1250423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31667" y="1539838"/>
            <a:ext cx="58266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П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родолжительность 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светового дня в Северном полушарии растёт, </a:t>
            </a: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Times New Roman" panose="02020603050405020304" pitchFamily="18" charset="0"/>
            </a:endParaRPr>
          </a:p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а 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в Южном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- убывает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209" y="423359"/>
            <a:ext cx="92765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З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а 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начало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движения 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Солнца по эклиптике принимается </a:t>
            </a:r>
            <a:r>
              <a:rPr lang="ru-RU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день весеннего </a:t>
            </a:r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равноденствия: 21 марта</a:t>
            </a:r>
            <a:endParaRPr lang="ru-RU" sz="2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4209" y="3154600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Это увеличение будет происходить </a:t>
            </a: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Times New Roman" panose="02020603050405020304" pitchFamily="18" charset="0"/>
            </a:endParaRPr>
          </a:p>
          <a:p>
            <a:pPr lvl="0"/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пока 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склонение Солнца не достигнет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+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23° 26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′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, что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произойдёт </a:t>
            </a:r>
            <a:r>
              <a:rPr lang="ru-RU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22 июня, </a:t>
            </a:r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в </a:t>
            </a:r>
            <a:r>
              <a:rPr lang="ru-RU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день летнего солнцестояния</a:t>
            </a:r>
          </a:p>
        </p:txBody>
      </p:sp>
      <p:sp>
        <p:nvSpPr>
          <p:cNvPr id="41" name="Овал 40"/>
          <p:cNvSpPr/>
          <p:nvPr/>
        </p:nvSpPr>
        <p:spPr>
          <a:xfrm>
            <a:off x="10023815" y="1580600"/>
            <a:ext cx="229485" cy="222644"/>
          </a:xfrm>
          <a:prstGeom prst="ellipse">
            <a:avLst/>
          </a:prstGeom>
          <a:gradFill flip="none" rotWithShape="1">
            <a:gsLst>
              <a:gs pos="7000">
                <a:schemeClr val="accent4">
                  <a:lumMod val="40000"/>
                  <a:lumOff val="60000"/>
                </a:schemeClr>
              </a:gs>
              <a:gs pos="44000">
                <a:schemeClr val="accent4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уга 31"/>
          <p:cNvSpPr/>
          <p:nvPr/>
        </p:nvSpPr>
        <p:spPr>
          <a:xfrm rot="15310560">
            <a:off x="6817266" y="1198952"/>
            <a:ext cx="4177031" cy="4311319"/>
          </a:xfrm>
          <a:prstGeom prst="arc">
            <a:avLst>
              <a:gd name="adj1" fmla="val 3096742"/>
              <a:gd name="adj2" fmla="val 4294734"/>
            </a:avLst>
          </a:prstGeom>
          <a:ln w="47625">
            <a:solidFill>
              <a:schemeClr val="bg1"/>
            </a:solidFill>
            <a:head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95015" y="5537816"/>
            <a:ext cx="71788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«Солнцестояние»: 4 дня </a:t>
            </a:r>
            <a:r>
              <a:rPr lang="ru-RU" sz="28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Солнце </a:t>
            </a:r>
            <a:r>
              <a:rPr lang="ru-RU" sz="28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не </a:t>
            </a:r>
            <a:r>
              <a:rPr lang="ru-RU" sz="28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изменяет своего склонения (то есть как бы «стоит»)</a:t>
            </a:r>
          </a:p>
        </p:txBody>
      </p:sp>
    </p:spTree>
    <p:extLst>
      <p:ext uri="{BB962C8B-B14F-4D97-AF65-F5344CB8AC3E}">
        <p14:creationId xmlns:p14="http://schemas.microsoft.com/office/powerpoint/2010/main" val="1983398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604727" y="1245082"/>
            <a:ext cx="4495800" cy="421906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b="100000"/>
            </a:path>
            <a:tileRect t="-100000" r="-100000"/>
          </a:gradFill>
          <a:ln w="60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 rot="18434521">
            <a:off x="6809655" y="3020752"/>
            <a:ext cx="4204511" cy="667722"/>
          </a:xfrm>
          <a:prstGeom prst="ellipse">
            <a:avLst/>
          </a:prstGeom>
          <a:noFill/>
          <a:ln w="476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874208" y="1267878"/>
            <a:ext cx="0" cy="4219063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8874208" y="5590458"/>
            <a:ext cx="489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Z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'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874208" y="711224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Z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160090" y="5095572"/>
            <a:ext cx="5084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P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'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93804" y="1172821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P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564920" y="1654848"/>
            <a:ext cx="2618576" cy="3399531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Дуга 9"/>
          <p:cNvSpPr/>
          <p:nvPr/>
        </p:nvSpPr>
        <p:spPr>
          <a:xfrm rot="20147344">
            <a:off x="7495821" y="1922372"/>
            <a:ext cx="662630" cy="292522"/>
          </a:xfrm>
          <a:prstGeom prst="arc">
            <a:avLst>
              <a:gd name="adj1" fmla="val 18367950"/>
              <a:gd name="adj2" fmla="val 13623122"/>
            </a:avLst>
          </a:prstGeom>
          <a:ln w="34925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47483" y="307098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N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203475" y="3070980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S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6606408" y="3354615"/>
            <a:ext cx="4515700" cy="22791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 rot="19473551">
            <a:off x="6733547" y="2830433"/>
            <a:ext cx="4352340" cy="1223826"/>
          </a:xfrm>
          <a:prstGeom prst="ellipse">
            <a:avLst/>
          </a:prstGeom>
          <a:noFill/>
          <a:ln w="4762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652253" y="2741736"/>
            <a:ext cx="4456856" cy="1229732"/>
          </a:xfrm>
          <a:prstGeom prst="ellipse">
            <a:avLst/>
          </a:prstGeom>
          <a:noFill/>
          <a:ln w="3492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438457" y="4431779"/>
            <a:ext cx="380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♈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816488" y="2100903"/>
            <a:ext cx="463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♎</a:t>
            </a:r>
            <a:endParaRPr lang="ru-RU" dirty="0"/>
          </a:p>
        </p:txBody>
      </p:sp>
      <p:sp>
        <p:nvSpPr>
          <p:cNvPr id="18" name="Дуга 17"/>
          <p:cNvSpPr/>
          <p:nvPr/>
        </p:nvSpPr>
        <p:spPr>
          <a:xfrm>
            <a:off x="6652253" y="2741736"/>
            <a:ext cx="4469855" cy="1229732"/>
          </a:xfrm>
          <a:prstGeom prst="arc">
            <a:avLst>
              <a:gd name="adj1" fmla="val 21570588"/>
              <a:gd name="adj2" fmla="val 10774372"/>
            </a:avLst>
          </a:prstGeom>
          <a:ln w="730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 rot="19445818">
            <a:off x="6733518" y="2811879"/>
            <a:ext cx="4344529" cy="1229732"/>
          </a:xfrm>
          <a:prstGeom prst="arc">
            <a:avLst>
              <a:gd name="adj1" fmla="val 36387"/>
              <a:gd name="adj2" fmla="val 10810284"/>
            </a:avLst>
          </a:prstGeom>
          <a:ln w="730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 rot="18475190">
            <a:off x="6642991" y="2929378"/>
            <a:ext cx="4351991" cy="854447"/>
          </a:xfrm>
          <a:prstGeom prst="arc">
            <a:avLst>
              <a:gd name="adj1" fmla="val 62284"/>
              <a:gd name="adj2" fmla="val 10562108"/>
            </a:avLst>
          </a:prstGeom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626308" y="1245083"/>
            <a:ext cx="4495800" cy="4219063"/>
          </a:xfrm>
          <a:prstGeom prst="ellipse">
            <a:avLst/>
          </a:prstGeom>
          <a:noFill/>
          <a:ln w="730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934361" y="1126991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♋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15511" y="5142275"/>
            <a:ext cx="524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♑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674474" y="2961910"/>
            <a:ext cx="3994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•</a:t>
            </a:r>
            <a:endParaRPr lang="ru-RU" sz="3200" dirty="0"/>
          </a:p>
        </p:txBody>
      </p:sp>
      <p:sp>
        <p:nvSpPr>
          <p:cNvPr id="25" name="Овал 24"/>
          <p:cNvSpPr/>
          <p:nvPr/>
        </p:nvSpPr>
        <p:spPr>
          <a:xfrm rot="19419766">
            <a:off x="6852703" y="2912350"/>
            <a:ext cx="4347837" cy="1250423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0493288" y="1633737"/>
            <a:ext cx="1072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Lato"/>
              </a:rPr>
              <a:t>+23°26</a:t>
            </a:r>
            <a:r>
              <a:rPr lang="ru-RU" sz="2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′</a:t>
            </a:r>
            <a:endParaRPr lang="ru-RU" sz="1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rgbClr val="002060">
                    <a:alpha val="40000"/>
                  </a:srgbClr>
                </a:glo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245545" y="4864813"/>
            <a:ext cx="10086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Lato"/>
              </a:rPr>
              <a:t>-23°26</a:t>
            </a:r>
            <a:r>
              <a:rPr lang="ru-RU" sz="2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′</a:t>
            </a:r>
            <a:endParaRPr lang="ru-RU" sz="140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228600">
                  <a:srgbClr val="002060">
                    <a:alpha val="40000"/>
                  </a:srgbClr>
                </a:glo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 rot="19419766">
            <a:off x="6745330" y="2824453"/>
            <a:ext cx="4347837" cy="1250423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 rot="19419766">
            <a:off x="6996313" y="3038076"/>
            <a:ext cx="4289030" cy="1250423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 rot="19419766">
            <a:off x="7183583" y="3183964"/>
            <a:ext cx="4174956" cy="1250423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9082452" y="2412782"/>
            <a:ext cx="229485" cy="222644"/>
          </a:xfrm>
          <a:prstGeom prst="ellipse">
            <a:avLst/>
          </a:prstGeom>
          <a:gradFill flip="none" rotWithShape="1">
            <a:gsLst>
              <a:gs pos="7000">
                <a:schemeClr val="accent4">
                  <a:lumMod val="40000"/>
                  <a:lumOff val="60000"/>
                </a:schemeClr>
              </a:gs>
              <a:gs pos="44000">
                <a:schemeClr val="accent4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уга 32"/>
          <p:cNvSpPr/>
          <p:nvPr/>
        </p:nvSpPr>
        <p:spPr>
          <a:xfrm rot="15310560">
            <a:off x="6817266" y="1198952"/>
            <a:ext cx="4177031" cy="4311319"/>
          </a:xfrm>
          <a:prstGeom prst="arc">
            <a:avLst>
              <a:gd name="adj1" fmla="val 3096742"/>
              <a:gd name="adj2" fmla="val 4294734"/>
            </a:avLst>
          </a:prstGeom>
          <a:ln w="47625">
            <a:solidFill>
              <a:schemeClr val="bg1"/>
            </a:solidFill>
            <a:head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95835" y="2978094"/>
            <a:ext cx="58178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После прохождения </a:t>
            </a:r>
            <a:r>
              <a:rPr lang="ru-RU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точки осеннего равноденствия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, Солнце меняет своё склонение на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южное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Times New Roman" panose="02020603050405020304" pitchFamily="18" charset="0"/>
            </a:endParaRPr>
          </a:p>
        </p:txBody>
      </p:sp>
      <p:sp>
        <p:nvSpPr>
          <p:cNvPr id="26" name="Дуга 25"/>
          <p:cNvSpPr/>
          <p:nvPr/>
        </p:nvSpPr>
        <p:spPr>
          <a:xfrm>
            <a:off x="6639255" y="1234445"/>
            <a:ext cx="4408952" cy="4229700"/>
          </a:xfrm>
          <a:prstGeom prst="arc">
            <a:avLst>
              <a:gd name="adj1" fmla="val 7431370"/>
              <a:gd name="adj2" fmla="val 8491189"/>
            </a:avLst>
          </a:prstGeom>
          <a:ln w="47625">
            <a:solidFill>
              <a:schemeClr val="bg1"/>
            </a:solidFill>
            <a:head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99910" y="377292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После солнцестояния склонение Солнца уменьшается и длинный день начинает постепенно убывать до тех пор, пока день и ночь не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сравняются: до 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23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сентября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95835" y="4717122"/>
            <a:ext cx="56467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В Северном полушарии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день убывает, 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а в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Южном возрастает 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874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604727" y="1245082"/>
            <a:ext cx="4495800" cy="421906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b="100000"/>
            </a:path>
            <a:tileRect t="-100000" r="-100000"/>
          </a:gradFill>
          <a:ln w="60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 rot="18434521">
            <a:off x="6809655" y="3020752"/>
            <a:ext cx="4204511" cy="667722"/>
          </a:xfrm>
          <a:prstGeom prst="ellipse">
            <a:avLst/>
          </a:prstGeom>
          <a:noFill/>
          <a:ln w="476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874208" y="1267878"/>
            <a:ext cx="0" cy="4219063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8874208" y="5590458"/>
            <a:ext cx="489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Z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'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874208" y="711224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Z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160090" y="5095572"/>
            <a:ext cx="5084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P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'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93804" y="1172821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P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564920" y="1654848"/>
            <a:ext cx="2618576" cy="3399531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Дуга 9"/>
          <p:cNvSpPr/>
          <p:nvPr/>
        </p:nvSpPr>
        <p:spPr>
          <a:xfrm rot="20147344">
            <a:off x="7495821" y="1922372"/>
            <a:ext cx="662630" cy="292522"/>
          </a:xfrm>
          <a:prstGeom prst="arc">
            <a:avLst>
              <a:gd name="adj1" fmla="val 18367950"/>
              <a:gd name="adj2" fmla="val 13623122"/>
            </a:avLst>
          </a:prstGeom>
          <a:ln w="34925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47483" y="307098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N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203475" y="3070980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S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6606408" y="3354615"/>
            <a:ext cx="4515700" cy="22791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 rot="19473551">
            <a:off x="6733547" y="2830433"/>
            <a:ext cx="4352340" cy="1223826"/>
          </a:xfrm>
          <a:prstGeom prst="ellipse">
            <a:avLst/>
          </a:prstGeom>
          <a:noFill/>
          <a:ln w="4762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652253" y="2741736"/>
            <a:ext cx="4456856" cy="1229732"/>
          </a:xfrm>
          <a:prstGeom prst="ellipse">
            <a:avLst/>
          </a:prstGeom>
          <a:noFill/>
          <a:ln w="3492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438457" y="4431779"/>
            <a:ext cx="380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♈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816488" y="2100903"/>
            <a:ext cx="463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♎</a:t>
            </a:r>
            <a:endParaRPr lang="ru-RU" dirty="0"/>
          </a:p>
        </p:txBody>
      </p:sp>
      <p:sp>
        <p:nvSpPr>
          <p:cNvPr id="18" name="Дуга 17"/>
          <p:cNvSpPr/>
          <p:nvPr/>
        </p:nvSpPr>
        <p:spPr>
          <a:xfrm>
            <a:off x="6652253" y="2741736"/>
            <a:ext cx="4469855" cy="1229732"/>
          </a:xfrm>
          <a:prstGeom prst="arc">
            <a:avLst>
              <a:gd name="adj1" fmla="val 21570588"/>
              <a:gd name="adj2" fmla="val 10774372"/>
            </a:avLst>
          </a:prstGeom>
          <a:ln w="730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 rot="19445818">
            <a:off x="6733518" y="2811879"/>
            <a:ext cx="4344529" cy="1229732"/>
          </a:xfrm>
          <a:prstGeom prst="arc">
            <a:avLst>
              <a:gd name="adj1" fmla="val 36387"/>
              <a:gd name="adj2" fmla="val 10810284"/>
            </a:avLst>
          </a:prstGeom>
          <a:ln w="730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 rot="18475190">
            <a:off x="6642991" y="2929378"/>
            <a:ext cx="4351991" cy="854447"/>
          </a:xfrm>
          <a:prstGeom prst="arc">
            <a:avLst>
              <a:gd name="adj1" fmla="val 62284"/>
              <a:gd name="adj2" fmla="val 10562108"/>
            </a:avLst>
          </a:prstGeom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626308" y="1245083"/>
            <a:ext cx="4495800" cy="4219063"/>
          </a:xfrm>
          <a:prstGeom prst="ellipse">
            <a:avLst/>
          </a:prstGeom>
          <a:noFill/>
          <a:ln w="730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934361" y="1126991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♋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15511" y="5142275"/>
            <a:ext cx="524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♑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674474" y="2961910"/>
            <a:ext cx="3994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•</a:t>
            </a:r>
            <a:endParaRPr lang="ru-RU" sz="3200" dirty="0"/>
          </a:p>
        </p:txBody>
      </p:sp>
      <p:sp>
        <p:nvSpPr>
          <p:cNvPr id="25" name="Овал 24"/>
          <p:cNvSpPr/>
          <p:nvPr/>
        </p:nvSpPr>
        <p:spPr>
          <a:xfrm rot="19419766">
            <a:off x="6852703" y="2912350"/>
            <a:ext cx="4347837" cy="1250423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0493288" y="1633737"/>
            <a:ext cx="1072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Lato"/>
              </a:rPr>
              <a:t>+23°26</a:t>
            </a:r>
            <a:r>
              <a:rPr lang="ru-RU" sz="2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′</a:t>
            </a:r>
            <a:endParaRPr lang="ru-RU" sz="1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rgbClr val="002060">
                    <a:alpha val="40000"/>
                  </a:srgbClr>
                </a:glo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245545" y="4864813"/>
            <a:ext cx="10086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Lato"/>
              </a:rPr>
              <a:t>-23°26</a:t>
            </a:r>
            <a:r>
              <a:rPr lang="ru-RU" sz="2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′</a:t>
            </a:r>
            <a:endParaRPr lang="ru-RU" sz="140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228600">
                  <a:srgbClr val="002060">
                    <a:alpha val="40000"/>
                  </a:srgbClr>
                </a:glo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 rot="19419766">
            <a:off x="6745330" y="2824453"/>
            <a:ext cx="4347837" cy="1250423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 rot="19419766">
            <a:off x="6996313" y="3038076"/>
            <a:ext cx="4289030" cy="1250423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 rot="19419766">
            <a:off x="7183583" y="3183964"/>
            <a:ext cx="4174956" cy="1250423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554484" y="4964168"/>
            <a:ext cx="229485" cy="222644"/>
          </a:xfrm>
          <a:prstGeom prst="ellipse">
            <a:avLst/>
          </a:prstGeom>
          <a:gradFill flip="none" rotWithShape="1">
            <a:gsLst>
              <a:gs pos="7000">
                <a:schemeClr val="accent4">
                  <a:lumMod val="40000"/>
                  <a:lumOff val="60000"/>
                </a:schemeClr>
              </a:gs>
              <a:gs pos="44000">
                <a:schemeClr val="accent4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уга 32"/>
          <p:cNvSpPr/>
          <p:nvPr/>
        </p:nvSpPr>
        <p:spPr>
          <a:xfrm rot="15310560">
            <a:off x="6817266" y="1198952"/>
            <a:ext cx="4177031" cy="4311319"/>
          </a:xfrm>
          <a:prstGeom prst="arc">
            <a:avLst>
              <a:gd name="adj1" fmla="val 3096742"/>
              <a:gd name="adj2" fmla="val 4294734"/>
            </a:avLst>
          </a:prstGeom>
          <a:ln w="47625">
            <a:solidFill>
              <a:schemeClr val="bg1"/>
            </a:solidFill>
            <a:head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21514" y="4021426"/>
            <a:ext cx="62503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В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Северном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полушарии 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самые короткие дни и самые длинные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ночи</a:t>
            </a:r>
          </a:p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В 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Южном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в 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разгаре лето и самый длинный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день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77621" y="827871"/>
            <a:ext cx="55089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И это будет продолжаться до тех пор, пока Солнце не достигнет </a:t>
            </a:r>
            <a:r>
              <a:rPr lang="ru-RU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точки зимнего </a:t>
            </a:r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солнцестояния: до </a:t>
            </a:r>
            <a:r>
              <a:rPr lang="ru-RU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22 </a:t>
            </a:r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декабря </a:t>
            </a:r>
            <a:endParaRPr lang="ru-RU" sz="20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80159" y="2855536"/>
            <a:ext cx="54627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Солнце 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опять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4 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дня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не изменяет 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своего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склонения</a:t>
            </a:r>
            <a:endParaRPr lang="ru-RU" sz="2000" dirty="0"/>
          </a:p>
        </p:txBody>
      </p:sp>
      <p:sp>
        <p:nvSpPr>
          <p:cNvPr id="26" name="Дуга 25"/>
          <p:cNvSpPr/>
          <p:nvPr/>
        </p:nvSpPr>
        <p:spPr>
          <a:xfrm>
            <a:off x="6639255" y="1234445"/>
            <a:ext cx="4408952" cy="4229700"/>
          </a:xfrm>
          <a:prstGeom prst="arc">
            <a:avLst>
              <a:gd name="adj1" fmla="val 7431370"/>
              <a:gd name="adj2" fmla="val 8491189"/>
            </a:avLst>
          </a:prstGeom>
          <a:ln w="47625">
            <a:solidFill>
              <a:schemeClr val="bg1"/>
            </a:solidFill>
            <a:head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860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604727" y="1245082"/>
            <a:ext cx="4495800" cy="421906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b="100000"/>
            </a:path>
            <a:tileRect t="-100000" r="-100000"/>
          </a:gradFill>
          <a:ln w="60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 rot="18434521">
            <a:off x="6809655" y="3020752"/>
            <a:ext cx="4204511" cy="667722"/>
          </a:xfrm>
          <a:prstGeom prst="ellipse">
            <a:avLst/>
          </a:prstGeom>
          <a:noFill/>
          <a:ln w="476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874208" y="1267878"/>
            <a:ext cx="0" cy="4219063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8874208" y="5590458"/>
            <a:ext cx="489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Z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'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874208" y="711224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Z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160090" y="5095572"/>
            <a:ext cx="5084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P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'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93804" y="1172821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P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564920" y="1654848"/>
            <a:ext cx="2618576" cy="3399531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Дуга 9"/>
          <p:cNvSpPr/>
          <p:nvPr/>
        </p:nvSpPr>
        <p:spPr>
          <a:xfrm rot="20147344">
            <a:off x="7495821" y="1922372"/>
            <a:ext cx="662630" cy="292522"/>
          </a:xfrm>
          <a:prstGeom prst="arc">
            <a:avLst>
              <a:gd name="adj1" fmla="val 18367950"/>
              <a:gd name="adj2" fmla="val 13623122"/>
            </a:avLst>
          </a:prstGeom>
          <a:ln w="34925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47483" y="307098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N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203475" y="3070980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S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6606408" y="3354615"/>
            <a:ext cx="4515700" cy="22791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 rot="19473551">
            <a:off x="6733547" y="2830433"/>
            <a:ext cx="4352340" cy="1223826"/>
          </a:xfrm>
          <a:prstGeom prst="ellipse">
            <a:avLst/>
          </a:prstGeom>
          <a:noFill/>
          <a:ln w="4762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652253" y="2741736"/>
            <a:ext cx="4456856" cy="1229732"/>
          </a:xfrm>
          <a:prstGeom prst="ellipse">
            <a:avLst/>
          </a:prstGeom>
          <a:noFill/>
          <a:ln w="3492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438457" y="4431779"/>
            <a:ext cx="380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♈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816488" y="2100903"/>
            <a:ext cx="463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♎</a:t>
            </a:r>
            <a:endParaRPr lang="ru-RU" dirty="0"/>
          </a:p>
        </p:txBody>
      </p:sp>
      <p:sp>
        <p:nvSpPr>
          <p:cNvPr id="18" name="Дуга 17"/>
          <p:cNvSpPr/>
          <p:nvPr/>
        </p:nvSpPr>
        <p:spPr>
          <a:xfrm>
            <a:off x="6652253" y="2741736"/>
            <a:ext cx="4469855" cy="1229732"/>
          </a:xfrm>
          <a:prstGeom prst="arc">
            <a:avLst>
              <a:gd name="adj1" fmla="val 21570588"/>
              <a:gd name="adj2" fmla="val 10774372"/>
            </a:avLst>
          </a:prstGeom>
          <a:ln w="730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 rot="19445818">
            <a:off x="6733518" y="2811879"/>
            <a:ext cx="4344529" cy="1229732"/>
          </a:xfrm>
          <a:prstGeom prst="arc">
            <a:avLst>
              <a:gd name="adj1" fmla="val 36387"/>
              <a:gd name="adj2" fmla="val 10810284"/>
            </a:avLst>
          </a:prstGeom>
          <a:ln w="730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 rot="18475190">
            <a:off x="6642991" y="2929378"/>
            <a:ext cx="4351991" cy="854447"/>
          </a:xfrm>
          <a:prstGeom prst="arc">
            <a:avLst>
              <a:gd name="adj1" fmla="val 62284"/>
              <a:gd name="adj2" fmla="val 10562108"/>
            </a:avLst>
          </a:prstGeom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626308" y="1245083"/>
            <a:ext cx="4495800" cy="4219063"/>
          </a:xfrm>
          <a:prstGeom prst="ellipse">
            <a:avLst/>
          </a:prstGeom>
          <a:noFill/>
          <a:ln w="730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934361" y="1126991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♋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15511" y="5142275"/>
            <a:ext cx="524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♑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674474" y="2961910"/>
            <a:ext cx="3994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•</a:t>
            </a:r>
            <a:endParaRPr lang="ru-RU" sz="3200" dirty="0"/>
          </a:p>
        </p:txBody>
      </p:sp>
      <p:sp>
        <p:nvSpPr>
          <p:cNvPr id="25" name="Овал 24"/>
          <p:cNvSpPr/>
          <p:nvPr/>
        </p:nvSpPr>
        <p:spPr>
          <a:xfrm rot="19419766">
            <a:off x="6852703" y="2912350"/>
            <a:ext cx="4347837" cy="1250423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0493288" y="1633737"/>
            <a:ext cx="1072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Lato"/>
              </a:rPr>
              <a:t>+23°26</a:t>
            </a:r>
            <a:r>
              <a:rPr lang="ru-RU" sz="2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′</a:t>
            </a:r>
            <a:endParaRPr lang="ru-RU" sz="1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rgbClr val="002060">
                    <a:alpha val="40000"/>
                  </a:srgbClr>
                </a:glo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245545" y="4864813"/>
            <a:ext cx="10086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Lato"/>
              </a:rPr>
              <a:t>-23°26</a:t>
            </a:r>
            <a:r>
              <a:rPr lang="ru-RU" sz="2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′</a:t>
            </a:r>
            <a:endParaRPr lang="ru-RU" sz="140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228600">
                  <a:srgbClr val="002060">
                    <a:alpha val="40000"/>
                  </a:srgbClr>
                </a:glo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 rot="19419766">
            <a:off x="6745330" y="2824453"/>
            <a:ext cx="4347837" cy="1250423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 rot="19419766">
            <a:off x="6996313" y="3038076"/>
            <a:ext cx="4289030" cy="1250423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 rot="19419766">
            <a:off x="7183583" y="3183964"/>
            <a:ext cx="4174956" cy="1250423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8413668" y="4295578"/>
            <a:ext cx="229485" cy="222644"/>
          </a:xfrm>
          <a:prstGeom prst="ellipse">
            <a:avLst/>
          </a:prstGeom>
          <a:gradFill flip="none" rotWithShape="1">
            <a:gsLst>
              <a:gs pos="7000">
                <a:schemeClr val="accent4">
                  <a:lumMod val="40000"/>
                  <a:lumOff val="60000"/>
                </a:schemeClr>
              </a:gs>
              <a:gs pos="44000">
                <a:schemeClr val="accent4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уга 32"/>
          <p:cNvSpPr/>
          <p:nvPr/>
        </p:nvSpPr>
        <p:spPr>
          <a:xfrm rot="15310560">
            <a:off x="6817266" y="1198952"/>
            <a:ext cx="4177031" cy="4311319"/>
          </a:xfrm>
          <a:prstGeom prst="arc">
            <a:avLst>
              <a:gd name="adj1" fmla="val 3096742"/>
              <a:gd name="adj2" fmla="val 4294734"/>
            </a:avLst>
          </a:prstGeom>
          <a:ln w="47625">
            <a:solidFill>
              <a:schemeClr val="bg1"/>
            </a:solidFill>
            <a:head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90892" y="1357823"/>
            <a:ext cx="541715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Через 4 дня, для наблюдателя в Северном полушарии, склонение Солнца начнёт постепенно увеличиваться и, примерно, через три месяца светило опять придёт в </a:t>
            </a:r>
            <a:r>
              <a:rPr lang="ru-RU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точку весеннего </a:t>
            </a:r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равноденствия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Times New Roman" panose="02020603050405020304" pitchFamily="18" charset="0"/>
            </a:endParaRPr>
          </a:p>
        </p:txBody>
      </p:sp>
      <p:sp>
        <p:nvSpPr>
          <p:cNvPr id="26" name="Дуга 25"/>
          <p:cNvSpPr/>
          <p:nvPr/>
        </p:nvSpPr>
        <p:spPr>
          <a:xfrm>
            <a:off x="6639255" y="1234445"/>
            <a:ext cx="4408952" cy="4229700"/>
          </a:xfrm>
          <a:prstGeom prst="arc">
            <a:avLst>
              <a:gd name="adj1" fmla="val 7431370"/>
              <a:gd name="adj2" fmla="val 8491189"/>
            </a:avLst>
          </a:prstGeom>
          <a:ln w="47625">
            <a:solidFill>
              <a:schemeClr val="bg1"/>
            </a:solidFill>
            <a:head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631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640879" y="1303474"/>
            <a:ext cx="4495800" cy="421906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b="100000"/>
            </a:path>
            <a:tileRect t="-100000" r="-100000"/>
          </a:gradFill>
          <a:ln w="60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 rot="20270001">
            <a:off x="6695858" y="2893819"/>
            <a:ext cx="4382400" cy="1126525"/>
          </a:xfrm>
          <a:prstGeom prst="ellipse">
            <a:avLst/>
          </a:prstGeom>
          <a:noFill/>
          <a:ln w="476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854627" y="1359251"/>
            <a:ext cx="0" cy="4219063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8854627" y="5681831"/>
            <a:ext cx="489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Z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'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854627" y="802597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Z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84754" y="5677035"/>
            <a:ext cx="622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P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‘,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477375" y="786463"/>
            <a:ext cx="476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P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,</a:t>
            </a:r>
            <a:endParaRPr lang="ru-RU" dirty="0"/>
          </a:p>
        </p:txBody>
      </p:sp>
      <p:sp>
        <p:nvSpPr>
          <p:cNvPr id="10" name="Дуга 9"/>
          <p:cNvSpPr/>
          <p:nvPr/>
        </p:nvSpPr>
        <p:spPr>
          <a:xfrm>
            <a:off x="8529785" y="1661731"/>
            <a:ext cx="662630" cy="292522"/>
          </a:xfrm>
          <a:prstGeom prst="arc">
            <a:avLst>
              <a:gd name="adj1" fmla="val 18367950"/>
              <a:gd name="adj2" fmla="val 13623122"/>
            </a:avLst>
          </a:prstGeom>
          <a:ln w="34925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27902" y="3162353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N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83894" y="3162353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S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6586827" y="3445988"/>
            <a:ext cx="4515700" cy="22791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6632672" y="2833109"/>
            <a:ext cx="4456856" cy="1229732"/>
          </a:xfrm>
          <a:prstGeom prst="ellipse">
            <a:avLst/>
          </a:prstGeom>
          <a:noFill/>
          <a:ln w="3492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843688" y="4101820"/>
            <a:ext cx="380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♈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849395" y="2369754"/>
            <a:ext cx="463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♎</a:t>
            </a:r>
            <a:endParaRPr lang="ru-RU" dirty="0"/>
          </a:p>
        </p:txBody>
      </p:sp>
      <p:sp>
        <p:nvSpPr>
          <p:cNvPr id="18" name="Дуга 17"/>
          <p:cNvSpPr/>
          <p:nvPr/>
        </p:nvSpPr>
        <p:spPr>
          <a:xfrm>
            <a:off x="6632672" y="2833109"/>
            <a:ext cx="4469855" cy="1229732"/>
          </a:xfrm>
          <a:prstGeom prst="arc">
            <a:avLst>
              <a:gd name="adj1" fmla="val 21570588"/>
              <a:gd name="adj2" fmla="val 10774372"/>
            </a:avLst>
          </a:prstGeom>
          <a:ln w="730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 rot="20234992">
            <a:off x="6644487" y="2721803"/>
            <a:ext cx="4445108" cy="1317475"/>
          </a:xfrm>
          <a:prstGeom prst="arc">
            <a:avLst>
              <a:gd name="adj1" fmla="val 197417"/>
              <a:gd name="adj2" fmla="val 10751868"/>
            </a:avLst>
          </a:prstGeom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606727" y="1336456"/>
            <a:ext cx="4495800" cy="4219063"/>
          </a:xfrm>
          <a:prstGeom prst="ellipse">
            <a:avLst/>
          </a:prstGeom>
          <a:noFill/>
          <a:ln w="730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0911223" y="2200896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♋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07438" y="4169517"/>
            <a:ext cx="524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♑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654893" y="3053283"/>
            <a:ext cx="3994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•</a:t>
            </a:r>
            <a:endParaRPr lang="ru-RU" sz="3200" dirty="0"/>
          </a:p>
        </p:txBody>
      </p:sp>
      <p:sp>
        <p:nvSpPr>
          <p:cNvPr id="33" name="Дуга 32"/>
          <p:cNvSpPr/>
          <p:nvPr/>
        </p:nvSpPr>
        <p:spPr>
          <a:xfrm>
            <a:off x="6619674" y="1325818"/>
            <a:ext cx="4408952" cy="4229700"/>
          </a:xfrm>
          <a:prstGeom prst="arc">
            <a:avLst>
              <a:gd name="adj1" fmla="val 9478480"/>
              <a:gd name="adj2" fmla="val 10637594"/>
            </a:avLst>
          </a:prstGeom>
          <a:ln w="47625">
            <a:solidFill>
              <a:schemeClr val="bg1"/>
            </a:solidFill>
            <a:head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6646639" y="2616261"/>
            <a:ext cx="4456856" cy="1229732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6624821" y="2420505"/>
            <a:ext cx="4437746" cy="1229732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6694192" y="2250375"/>
            <a:ext cx="4361750" cy="1229732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6782085" y="2045031"/>
            <a:ext cx="4084129" cy="1229732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207813" y="427830"/>
            <a:ext cx="6096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Переместимся на Северный полюс. </a:t>
            </a:r>
          </a:p>
          <a:p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С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уточное 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движение Солнца практически параллельно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горизонту: 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Times New Roman" panose="02020603050405020304" pitchFamily="18" charset="0"/>
            </a:endParaRPr>
          </a:p>
          <a:p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в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течение полугода Солнце не заходит, описывая круги над горизонтом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- наблюдается 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полярный день.</a:t>
            </a:r>
          </a:p>
          <a:p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Через полгода склонение Солнца поменяет свой знак на минус, на Северном полюсе начнётся полярная ночь. Она также будет длиться около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полугода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Times New Roman" panose="02020603050405020304" pitchFamily="18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6647022" y="2819469"/>
            <a:ext cx="4456856" cy="1229732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839237" y="3944183"/>
            <a:ext cx="229485" cy="222644"/>
          </a:xfrm>
          <a:prstGeom prst="ellipse">
            <a:avLst/>
          </a:prstGeom>
          <a:gradFill flip="none" rotWithShape="1">
            <a:gsLst>
              <a:gs pos="7000">
                <a:schemeClr val="accent4">
                  <a:lumMod val="40000"/>
                  <a:lumOff val="60000"/>
                </a:schemeClr>
              </a:gs>
              <a:gs pos="44000">
                <a:schemeClr val="accent4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уга 31"/>
          <p:cNvSpPr/>
          <p:nvPr/>
        </p:nvSpPr>
        <p:spPr>
          <a:xfrm rot="15310560">
            <a:off x="6865465" y="1292315"/>
            <a:ext cx="4177031" cy="4311319"/>
          </a:xfrm>
          <a:prstGeom prst="arc">
            <a:avLst>
              <a:gd name="adj1" fmla="val 4956612"/>
              <a:gd name="adj2" fmla="val 6214421"/>
            </a:avLst>
          </a:prstGeom>
          <a:ln w="47625">
            <a:solidFill>
              <a:schemeClr val="bg1"/>
            </a:solidFill>
            <a:head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51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1.fotokto.ru/photo/full/58/5818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90" y="2069858"/>
            <a:ext cx="4872226" cy="2575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1.fotokto.ru/photo/full/61/6146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879" y="4142680"/>
            <a:ext cx="4824360" cy="2571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00.yaplakal.com/pics/pics_preview/1/8/3/3943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482" y="192445"/>
            <a:ext cx="4824360" cy="2578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2033" y="465495"/>
            <a:ext cx="6880846" cy="1569660"/>
          </a:xfrm>
          <a:prstGeom prst="rect">
            <a:avLst/>
          </a:prstGeom>
        </p:spPr>
        <p:txBody>
          <a:bodyPr wrap="square">
            <a:spAutoFit/>
            <a:scene3d>
              <a:camera prst="perspectiveRight"/>
              <a:lightRig rig="threePt" dir="t"/>
            </a:scene3d>
          </a:bodyPr>
          <a:lstStyle/>
          <a:p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К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аждое </a:t>
            </a:r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утро 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мы наблюдаем </a:t>
            </a:r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за тем, 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как Солнце </a:t>
            </a:r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появляется 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из-за </a:t>
            </a:r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горизонта 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в </a:t>
            </a:r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восточной части неба</a:t>
            </a:r>
            <a:endParaRPr lang="ru-RU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11801" y="2728778"/>
            <a:ext cx="7293361" cy="1569660"/>
          </a:xfrm>
          <a:prstGeom prst="rect">
            <a:avLst/>
          </a:prstGeom>
        </p:spPr>
        <p:txBody>
          <a:bodyPr wrap="square">
            <a:spAutoFit/>
            <a:scene3d>
              <a:camera prst="perspectiveLeft"/>
              <a:lightRig rig="threePt" dir="t"/>
            </a:scene3d>
          </a:bodyPr>
          <a:lstStyle/>
          <a:p>
            <a:pPr lvl="0"/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</a:rPr>
              <a:t>затем постепенно поднимается </a:t>
            </a:r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</a:rPr>
              <a:t>над </a:t>
            </a: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</a:rPr>
              <a:t>горизонтом </a:t>
            </a:r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</a:rPr>
              <a:t>и </a:t>
            </a: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</a:rPr>
              <a:t>в полдень </a:t>
            </a:r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</a:rPr>
              <a:t>достигает наивысшего </a:t>
            </a: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</a:rPr>
              <a:t>положения на небе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7312" y="4836303"/>
            <a:ext cx="7126504" cy="1569660"/>
          </a:xfrm>
          <a:prstGeom prst="rect">
            <a:avLst/>
          </a:prstGeom>
        </p:spPr>
        <p:txBody>
          <a:bodyPr wrap="square">
            <a:spAutoFit/>
            <a:scene3d>
              <a:camera prst="perspectiveRight"/>
              <a:lightRig rig="threePt" dir="t"/>
            </a:scene3d>
          </a:bodyPr>
          <a:lstStyle/>
          <a:p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2">
                      <a:lumMod val="60000"/>
                      <a:lumOff val="40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п</a:t>
            </a:r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2">
                      <a:lumMod val="60000"/>
                      <a:lumOff val="40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осле постепенно </a:t>
            </a: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2">
                      <a:lumMod val="60000"/>
                      <a:lumOff val="40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опускается, приближаясь к горизонту, и заходит в западной части </a:t>
            </a:r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2">
                      <a:lumMod val="60000"/>
                      <a:lumOff val="40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неба</a:t>
            </a:r>
            <a:endParaRPr lang="ru-RU" sz="32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228600">
                  <a:schemeClr val="accent2">
                    <a:lumMod val="60000"/>
                    <a:lumOff val="40000"/>
                    <a:alpha val="40000"/>
                  </a:schemeClr>
                </a:glo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983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641200" y="1315471"/>
            <a:ext cx="4495800" cy="421906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b="100000"/>
            </a:path>
            <a:tileRect t="-100000" r="-100000"/>
          </a:gradFill>
          <a:ln w="60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 rot="15003946">
            <a:off x="6772698" y="2785759"/>
            <a:ext cx="4143959" cy="1324363"/>
          </a:xfrm>
          <a:prstGeom prst="ellipse">
            <a:avLst/>
          </a:prstGeom>
          <a:noFill/>
          <a:ln w="476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854627" y="1359251"/>
            <a:ext cx="0" cy="4219063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8854627" y="5681831"/>
            <a:ext cx="489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Z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'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854627" y="802597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Z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511022" y="3146084"/>
            <a:ext cx="522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P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‘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62578" y="3146084"/>
            <a:ext cx="476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P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,</a:t>
            </a:r>
            <a:endParaRPr lang="ru-RU" dirty="0"/>
          </a:p>
        </p:txBody>
      </p:sp>
      <p:sp>
        <p:nvSpPr>
          <p:cNvPr id="9" name="Дуга 8"/>
          <p:cNvSpPr/>
          <p:nvPr/>
        </p:nvSpPr>
        <p:spPr>
          <a:xfrm rot="16367441">
            <a:off x="6960187" y="3281212"/>
            <a:ext cx="662630" cy="292522"/>
          </a:xfrm>
          <a:prstGeom prst="arc">
            <a:avLst>
              <a:gd name="adj1" fmla="val 18367950"/>
              <a:gd name="adj2" fmla="val 13623122"/>
            </a:avLst>
          </a:prstGeom>
          <a:ln w="34925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127902" y="3162353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N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183894" y="3162353"/>
            <a:ext cx="522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S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,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6586827" y="3445988"/>
            <a:ext cx="4515700" cy="22791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6632672" y="2833109"/>
            <a:ext cx="4456856" cy="1229732"/>
          </a:xfrm>
          <a:prstGeom prst="ellipse">
            <a:avLst/>
          </a:prstGeom>
          <a:noFill/>
          <a:ln w="3492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647121" y="3440974"/>
            <a:ext cx="380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♈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784903" y="3388990"/>
            <a:ext cx="463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♎</a:t>
            </a:r>
            <a:endParaRPr lang="ru-RU" dirty="0"/>
          </a:p>
        </p:txBody>
      </p:sp>
      <p:sp>
        <p:nvSpPr>
          <p:cNvPr id="16" name="Дуга 15"/>
          <p:cNvSpPr/>
          <p:nvPr/>
        </p:nvSpPr>
        <p:spPr>
          <a:xfrm>
            <a:off x="6632672" y="2833109"/>
            <a:ext cx="4469855" cy="1229732"/>
          </a:xfrm>
          <a:prstGeom prst="arc">
            <a:avLst>
              <a:gd name="adj1" fmla="val 21570588"/>
              <a:gd name="adj2" fmla="val 10774372"/>
            </a:avLst>
          </a:prstGeom>
          <a:ln w="730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606727" y="1336456"/>
            <a:ext cx="4495800" cy="4219063"/>
          </a:xfrm>
          <a:prstGeom prst="ellipse">
            <a:avLst/>
          </a:prstGeom>
          <a:noFill/>
          <a:ln w="730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631285" y="1082210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♋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09835" y="5235114"/>
            <a:ext cx="524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♑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654893" y="3053283"/>
            <a:ext cx="3994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•</a:t>
            </a:r>
            <a:endParaRPr lang="ru-RU" sz="3200" dirty="0"/>
          </a:p>
        </p:txBody>
      </p:sp>
      <p:sp>
        <p:nvSpPr>
          <p:cNvPr id="26" name="Овал 25"/>
          <p:cNvSpPr/>
          <p:nvPr/>
        </p:nvSpPr>
        <p:spPr>
          <a:xfrm rot="16200000">
            <a:off x="6756394" y="2734534"/>
            <a:ext cx="4137614" cy="1378858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 rot="16200000">
            <a:off x="6538012" y="2739497"/>
            <a:ext cx="4165088" cy="1378857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 rot="16200000">
            <a:off x="6365048" y="2797465"/>
            <a:ext cx="4069836" cy="1378857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 rot="16200000">
            <a:off x="6256411" y="2789334"/>
            <a:ext cx="3926821" cy="1378857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 rot="16200000">
            <a:off x="6806651" y="2746835"/>
            <a:ext cx="4187732" cy="1362222"/>
          </a:xfrm>
          <a:prstGeom prst="ellipse">
            <a:avLst/>
          </a:prstGeom>
          <a:noFill/>
          <a:ln w="3492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/>
          <p:nvPr/>
        </p:nvSpPr>
        <p:spPr>
          <a:xfrm rot="16200000">
            <a:off x="6779027" y="2781082"/>
            <a:ext cx="4215171" cy="1350230"/>
          </a:xfrm>
          <a:prstGeom prst="arc">
            <a:avLst>
              <a:gd name="adj1" fmla="val 148678"/>
              <a:gd name="adj2" fmla="val 10707689"/>
            </a:avLst>
          </a:prstGeom>
          <a:ln w="730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 rot="15010962">
            <a:off x="6665662" y="2719031"/>
            <a:ext cx="4225540" cy="1443273"/>
          </a:xfrm>
          <a:prstGeom prst="arc">
            <a:avLst>
              <a:gd name="adj1" fmla="val 197417"/>
              <a:gd name="adj2" fmla="val 10550073"/>
            </a:avLst>
          </a:prstGeom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уга 22"/>
          <p:cNvSpPr/>
          <p:nvPr/>
        </p:nvSpPr>
        <p:spPr>
          <a:xfrm>
            <a:off x="6619674" y="1325818"/>
            <a:ext cx="4408952" cy="4229700"/>
          </a:xfrm>
          <a:prstGeom prst="arc">
            <a:avLst>
              <a:gd name="adj1" fmla="val 4216955"/>
              <a:gd name="adj2" fmla="val 5384926"/>
            </a:avLst>
          </a:prstGeom>
          <a:ln w="47625">
            <a:solidFill>
              <a:schemeClr val="bg1"/>
            </a:solidFill>
            <a:head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 rot="15310560">
            <a:off x="6865463" y="1252035"/>
            <a:ext cx="4177031" cy="4311319"/>
          </a:xfrm>
          <a:prstGeom prst="arc">
            <a:avLst>
              <a:gd name="adj1" fmla="val 21097346"/>
              <a:gd name="adj2" fmla="val 729618"/>
            </a:avLst>
          </a:prstGeom>
          <a:ln w="47625">
            <a:solidFill>
              <a:schemeClr val="bg1"/>
            </a:solidFill>
            <a:head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35347" y="1591812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Переместимся на экватор. </a:t>
            </a: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Times New Roman" panose="02020603050405020304" pitchFamily="18" charset="0"/>
            </a:endParaRPr>
          </a:p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Солнце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, как и все другие светила, восходит и заходит перпендикулярно плоскости истинного горизонта. </a:t>
            </a: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Times New Roman" panose="02020603050405020304" pitchFamily="18" charset="0"/>
            </a:endParaRPr>
          </a:p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Поэтому 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на экваторе день всегда равен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ночи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60399" y="5326703"/>
            <a:ext cx="6710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Солнце в зените в дни равноденствий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Times New Roman" panose="02020603050405020304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9452356" y="3357457"/>
            <a:ext cx="229485" cy="222644"/>
          </a:xfrm>
          <a:prstGeom prst="ellipse">
            <a:avLst/>
          </a:prstGeom>
          <a:gradFill flip="none" rotWithShape="1">
            <a:gsLst>
              <a:gs pos="7000">
                <a:schemeClr val="accent4">
                  <a:lumMod val="40000"/>
                  <a:lumOff val="60000"/>
                </a:schemeClr>
              </a:gs>
              <a:gs pos="44000">
                <a:schemeClr val="accent4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846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5999497" y="4230806"/>
            <a:ext cx="5475975" cy="2373193"/>
          </a:xfrm>
          <a:prstGeom prst="ellipse">
            <a:avLst/>
          </a:prstGeom>
          <a:noFill/>
          <a:ln w="3492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4092" y="3535059"/>
            <a:ext cx="107243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Угловой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диаметр Солнца в начале января максимален: 32°5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′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 </a:t>
            </a:r>
          </a:p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В начале июля минимален: 31°5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′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80576" y="4965793"/>
            <a:ext cx="4978634" cy="1077218"/>
          </a:xfrm>
          <a:prstGeom prst="rect">
            <a:avLst/>
          </a:prstGeom>
        </p:spPr>
        <p:txBody>
          <a:bodyPr wrap="square">
            <a:spAutoFit/>
            <a:scene3d>
              <a:camera prst="perspectiveRight"/>
              <a:lightRig rig="threePt" dir="t"/>
            </a:scene3d>
          </a:bodyPr>
          <a:lstStyle/>
          <a:p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зимой Солнце к Земле ближе, чем летом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325" y="4582947"/>
            <a:ext cx="1658917" cy="16689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808" y="4867761"/>
            <a:ext cx="1029328" cy="10992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493" y="4867761"/>
            <a:ext cx="1029328" cy="10992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4092" y="541364"/>
            <a:ext cx="8557105" cy="954107"/>
          </a:xfrm>
          <a:prstGeom prst="rect">
            <a:avLst/>
          </a:prstGeom>
        </p:spPr>
        <p:txBody>
          <a:bodyPr wrap="square">
            <a:spAutoFit/>
            <a:scene3d>
              <a:camera prst="perspectiveRight"/>
              <a:lightRig rig="threePt" dir="t"/>
            </a:scene3d>
          </a:bodyPr>
          <a:lstStyle/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С 21 марта по 22 сентября Солнце проходит половину своего годичного пути за 186 суток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10076" y="1479016"/>
            <a:ext cx="7240730" cy="954107"/>
          </a:xfrm>
          <a:prstGeom prst="rect">
            <a:avLst/>
          </a:prstGeom>
        </p:spPr>
        <p:txBody>
          <a:bodyPr wrap="square">
            <a:spAutoFit/>
            <a:scene3d>
              <a:camera prst="perspectiveLeft"/>
              <a:lightRig rig="threePt" dir="t"/>
            </a:scene3d>
          </a:bodyPr>
          <a:lstStyle/>
          <a:p>
            <a:pPr lvl="0"/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С 22 сентября по 21 марта Солнце проходит вторую половину пути за 179 суток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6950" y="2391654"/>
            <a:ext cx="6319871" cy="954107"/>
          </a:xfrm>
          <a:prstGeom prst="rect">
            <a:avLst/>
          </a:prstGeom>
        </p:spPr>
        <p:txBody>
          <a:bodyPr wrap="square">
            <a:spAutoFit/>
            <a:scene3d>
              <a:camera prst="perspectiveRight"/>
              <a:lightRig rig="threePt" dir="t"/>
            </a:scene3d>
          </a:bodyPr>
          <a:lstStyle/>
          <a:p>
            <a:pPr lvl="0"/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Осенью и зимой движение Солнца быстрее, чем весной и летом</a:t>
            </a:r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36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media.nationalgeographic.org/assets/photos/000/316/31697_r646x333.jpg?988bce0844c7ab79222b46d23128f8ff9f7821c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1" y="350716"/>
            <a:ext cx="7985239" cy="4116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24252" y="4769889"/>
            <a:ext cx="103677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</a:rPr>
              <a:t>Ещё в глубокой древности люди, наблюдавшие за перемещением Солнца по небу, обнаружили, что его полуденная высота меняется с течением </a:t>
            </a:r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</a:rPr>
              <a:t>года </a:t>
            </a:r>
            <a:endParaRPr lang="ru-RU" sz="32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786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s5ishim.ru/sites/default/files/kartinki/lDecember/siste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516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38150" y="2828835"/>
            <a:ext cx="100538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Тема.</a:t>
            </a:r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</a:t>
            </a:r>
            <a:r>
              <a:rPr lang="ru-RU" sz="5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Видимое движение планет и Солнца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96000" y="4448800"/>
            <a:ext cx="6096000" cy="22140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-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эклиптика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- точка весеннего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равноденствия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-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неравномерное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движение 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Солнца по эклиптике</a:t>
            </a:r>
          </a:p>
        </p:txBody>
      </p:sp>
    </p:spTree>
    <p:extLst>
      <p:ext uri="{BB962C8B-B14F-4D97-AF65-F5344CB8AC3E}">
        <p14:creationId xmlns:p14="http://schemas.microsoft.com/office/powerpoint/2010/main" val="2011045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pacegid.com/wp-content/uploads/2012/12/Retrogradnyiy-Merkur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805" y="2966325"/>
            <a:ext cx="7779226" cy="327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982" y="686419"/>
            <a:ext cx="107362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Планеты в основном перемещаются с запада на восток, </a:t>
            </a:r>
          </a:p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но время от времени в движении планеты наступает остановка, после которой планета начинает двигаться среди звезд в обратном направлении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3982" y="3115345"/>
            <a:ext cx="381682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Видимый путь планет на небе получается </a:t>
            </a: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петлеобразным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 или </a:t>
            </a: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зигзагообразным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4175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7/70/Apparent_retrograde_motion_of_Mars_in_200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870" y="655458"/>
            <a:ext cx="5636526" cy="563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7699" y="655458"/>
            <a:ext cx="586398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Видимое с Земли перемещение Марса относительно звёзд в 2003 </a:t>
            </a: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году </a:t>
            </a:r>
          </a:p>
          <a:p>
            <a:endParaRPr lang="ru-RU" sz="32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Times New Roman" panose="02020603050405020304" pitchFamily="18" charset="0"/>
            </a:endParaRPr>
          </a:p>
          <a:p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Попятное </a:t>
            </a:r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движение Марса происходило с 31 июля по 30 </a:t>
            </a: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сентября </a:t>
            </a:r>
            <a:endParaRPr lang="ru-RU" sz="32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7699" y="4620736"/>
            <a:ext cx="58639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М</a:t>
            </a: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ы </a:t>
            </a:r>
            <a:r>
              <a:rPr lang="ru-RU" sz="28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наблюдаем движение планет не с неподвижной Земли, а с Земли, вращающейся вокруг </a:t>
            </a: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Солнца</a:t>
            </a:r>
            <a:endParaRPr lang="ru-RU" sz="28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427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7754" y="309560"/>
            <a:ext cx="116142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Если в течение года ежедневно отмечать положение Солнце на небесной сфере в момент его кульминации (то есть указывать его склонение и прямое восхождение), </a:t>
            </a: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Times New Roman" panose="02020603050405020304" pitchFamily="18" charset="0"/>
            </a:endParaRPr>
          </a:p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то получится 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большой круг, </a:t>
            </a: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Times New Roman" panose="02020603050405020304" pitchFamily="18" charset="0"/>
            </a:endParaRPr>
          </a:p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представляющий 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проекцию </a:t>
            </a: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Times New Roman" panose="02020603050405020304" pitchFamily="18" charset="0"/>
            </a:endParaRPr>
          </a:p>
          <a:p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видимого </a:t>
            </a: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пути </a:t>
            </a:r>
            <a:endParaRPr lang="ru-RU" sz="2800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Times New Roman" panose="02020603050405020304" pitchFamily="18" charset="0"/>
            </a:endParaRPr>
          </a:p>
          <a:p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центра </a:t>
            </a: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солнечного диска </a:t>
            </a:r>
            <a:endParaRPr lang="ru-RU" sz="2800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Times New Roman" panose="02020603050405020304" pitchFamily="18" charset="0"/>
            </a:endParaRPr>
          </a:p>
          <a:p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в </a:t>
            </a: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течение </a:t>
            </a: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года</a:t>
            </a:r>
            <a:endParaRPr lang="ru-RU" sz="28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4489" y="4315859"/>
            <a:ext cx="664878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Этот круг </a:t>
            </a: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древними </a:t>
            </a:r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греками </a:t>
            </a:r>
            <a:endParaRPr lang="ru-RU" sz="32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Times New Roman" panose="02020603050405020304" pitchFamily="18" charset="0"/>
            </a:endParaRPr>
          </a:p>
          <a:p>
            <a:pPr lvl="0"/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был </a:t>
            </a:r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назван </a:t>
            </a:r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эклиптикой</a:t>
            </a:r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, </a:t>
            </a:r>
            <a:endParaRPr lang="ru-RU" sz="32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Times New Roman" panose="02020603050405020304" pitchFamily="18" charset="0"/>
            </a:endParaRPr>
          </a:p>
          <a:p>
            <a:pPr lvl="0"/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что </a:t>
            </a:r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переводится, </a:t>
            </a:r>
            <a:endParaRPr lang="ru-RU" sz="32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Times New Roman" panose="02020603050405020304" pitchFamily="18" charset="0"/>
            </a:endParaRPr>
          </a:p>
          <a:p>
            <a:pPr lvl="0"/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как «затмение»</a:t>
            </a:r>
            <a:endParaRPr lang="ru-RU" sz="32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818649" y="2005831"/>
            <a:ext cx="4495800" cy="421906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b="100000"/>
            </a:path>
            <a:tileRect t="-100000" r="-100000"/>
          </a:gradFill>
          <a:ln w="476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889647" y="3486058"/>
            <a:ext cx="4456856" cy="1229732"/>
          </a:xfrm>
          <a:prstGeom prst="ellipse">
            <a:avLst/>
          </a:prstGeom>
          <a:noFill/>
          <a:ln w="47625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111602" y="2012200"/>
            <a:ext cx="0" cy="4219063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9111602" y="6334780"/>
            <a:ext cx="489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Z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'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111602" y="1455546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Z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118075" y="3706232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О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397484" y="5839894"/>
            <a:ext cx="5084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P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'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331198" y="1917143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P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7802314" y="2399170"/>
            <a:ext cx="2618576" cy="3399531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Дуга 14"/>
          <p:cNvSpPr/>
          <p:nvPr/>
        </p:nvSpPr>
        <p:spPr>
          <a:xfrm rot="20147344">
            <a:off x="7733215" y="2666694"/>
            <a:ext cx="662630" cy="292522"/>
          </a:xfrm>
          <a:prstGeom prst="arc">
            <a:avLst>
              <a:gd name="adj1" fmla="val 18367950"/>
              <a:gd name="adj2" fmla="val 13623122"/>
            </a:avLst>
          </a:prstGeom>
          <a:ln w="34925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384877" y="3815302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N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440869" y="3815302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S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6843802" y="4098935"/>
            <a:ext cx="4515700" cy="22791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8719661" y="2962838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E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168661" y="4816476"/>
            <a:ext cx="522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W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 rot="19473551">
            <a:off x="6970941" y="3574755"/>
            <a:ext cx="4352340" cy="1223826"/>
          </a:xfrm>
          <a:prstGeom prst="ellipse">
            <a:avLst/>
          </a:prstGeom>
          <a:noFill/>
          <a:ln w="4762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>
            <a:off x="6889647" y="3486058"/>
            <a:ext cx="4469855" cy="1229732"/>
          </a:xfrm>
          <a:prstGeom prst="arc">
            <a:avLst>
              <a:gd name="adj1" fmla="val 21570588"/>
              <a:gd name="adj2" fmla="val 10774372"/>
            </a:avLst>
          </a:prstGeom>
          <a:ln w="730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уга 22"/>
          <p:cNvSpPr/>
          <p:nvPr/>
        </p:nvSpPr>
        <p:spPr>
          <a:xfrm rot="19445818">
            <a:off x="6970912" y="3556201"/>
            <a:ext cx="4344529" cy="1229732"/>
          </a:xfrm>
          <a:prstGeom prst="arc">
            <a:avLst>
              <a:gd name="adj1" fmla="val 36387"/>
              <a:gd name="adj2" fmla="val 10810284"/>
            </a:avLst>
          </a:prstGeom>
          <a:ln w="730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911868" y="3706232"/>
            <a:ext cx="3994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•</a:t>
            </a:r>
            <a:endParaRPr lang="ru-RU" sz="3200" dirty="0"/>
          </a:p>
        </p:txBody>
      </p:sp>
      <p:sp>
        <p:nvSpPr>
          <p:cNvPr id="25" name="Овал 24"/>
          <p:cNvSpPr/>
          <p:nvPr/>
        </p:nvSpPr>
        <p:spPr>
          <a:xfrm rot="18434521">
            <a:off x="7040919" y="3787865"/>
            <a:ext cx="4204511" cy="667722"/>
          </a:xfrm>
          <a:prstGeom prst="ellipse">
            <a:avLst/>
          </a:prstGeom>
          <a:noFill/>
          <a:ln w="476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849" y="2426255"/>
            <a:ext cx="2694666" cy="3450635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6863702" y="1989405"/>
            <a:ext cx="4495800" cy="4219063"/>
          </a:xfrm>
          <a:prstGeom prst="ellipse">
            <a:avLst/>
          </a:prstGeom>
          <a:noFill/>
          <a:ln w="730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Picture 4" descr="http://www.playcast.ru/uploads/2017/12/05/2406207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879" y="1698843"/>
            <a:ext cx="1418022" cy="142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46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C -0.01211 -0.01551 -0.06966 0.08217 -0.12826 0.21829 C -0.18568 0.35509 -0.22292 0.47917 -0.21042 0.49699 C -0.19792 0.51273 -0.14037 0.4162 -0.08321 0.27893 C -0.02474 0.14236 0.01224 0.01736 2.5E-6 1.11111E-6 Z " pathEditMode="relative" rAng="13020000" ptsTypes="AAAAA">
                                      <p:cBhvr>
                                        <p:cTn id="6" dur="9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2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­ÐºÐ»Ð¸Ð¿ÑÐ¸ÐºÐ°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788" y="1626598"/>
            <a:ext cx="6866764" cy="499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2094" y="672490"/>
            <a:ext cx="109955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П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еремещение 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Солнца на фоне звёзд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- 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это кажущееся явление. </a:t>
            </a: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Times New Roman" panose="02020603050405020304" pitchFamily="18" charset="0"/>
            </a:endParaRPr>
          </a:p>
          <a:p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В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ызвано 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оно вращением Земли вокруг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Солнца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2094" y="2408956"/>
            <a:ext cx="45810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П</a:t>
            </a: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о </a:t>
            </a:r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сути, </a:t>
            </a:r>
            <a:endParaRPr lang="ru-RU" sz="32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Times New Roman" panose="02020603050405020304" pitchFamily="18" charset="0"/>
            </a:endParaRPr>
          </a:p>
          <a:p>
            <a:pPr lvl="0"/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в </a:t>
            </a:r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плоскости эклиптики лежит путь Земли </a:t>
            </a:r>
            <a:endParaRPr lang="ru-RU" sz="32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Times New Roman" panose="02020603050405020304" pitchFamily="18" charset="0"/>
            </a:endParaRPr>
          </a:p>
          <a:p>
            <a:pPr lvl="0"/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вокруг </a:t>
            </a:r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Солнца </a:t>
            </a:r>
            <a:endParaRPr lang="ru-RU" sz="32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Times New Roman" panose="02020603050405020304" pitchFamily="18" charset="0"/>
            </a:endParaRPr>
          </a:p>
          <a:p>
            <a:pPr lvl="0"/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-</a:t>
            </a: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 </a:t>
            </a:r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её </a:t>
            </a: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орбита</a:t>
            </a:r>
            <a:endParaRPr lang="ru-RU" sz="32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37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047062" y="1307519"/>
            <a:ext cx="4495800" cy="421906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b="100000"/>
            </a:path>
            <a:tileRect t="-100000" r="-100000"/>
          </a:gradFill>
          <a:ln w="60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 rot="18434521">
            <a:off x="7231252" y="3078679"/>
            <a:ext cx="4204511" cy="667722"/>
          </a:xfrm>
          <a:prstGeom prst="ellipse">
            <a:avLst/>
          </a:prstGeom>
          <a:noFill/>
          <a:ln w="476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9294962" y="1330316"/>
            <a:ext cx="0" cy="4219063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9294962" y="5652896"/>
            <a:ext cx="489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Z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'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94962" y="773662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Z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88847" y="3009382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О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580844" y="5158010"/>
            <a:ext cx="5084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P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'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514558" y="1235259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P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985674" y="1717286"/>
            <a:ext cx="2618576" cy="3399531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Дуга 10"/>
          <p:cNvSpPr/>
          <p:nvPr/>
        </p:nvSpPr>
        <p:spPr>
          <a:xfrm rot="20147344">
            <a:off x="7916575" y="1984810"/>
            <a:ext cx="662630" cy="292522"/>
          </a:xfrm>
          <a:prstGeom prst="arc">
            <a:avLst>
              <a:gd name="adj1" fmla="val 18367950"/>
              <a:gd name="adj2" fmla="val 13623122"/>
            </a:avLst>
          </a:prstGeom>
          <a:ln w="34925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568237" y="3133418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N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624229" y="3133418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S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7027162" y="3417053"/>
            <a:ext cx="4515700" cy="22791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8903021" y="2280954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E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352021" y="4134592"/>
            <a:ext cx="522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W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 rot="19473551">
            <a:off x="7154301" y="2892871"/>
            <a:ext cx="4352340" cy="1223826"/>
          </a:xfrm>
          <a:prstGeom prst="ellipse">
            <a:avLst/>
          </a:prstGeom>
          <a:noFill/>
          <a:ln w="4762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073007" y="2804174"/>
            <a:ext cx="4456856" cy="1229732"/>
          </a:xfrm>
          <a:prstGeom prst="ellipse">
            <a:avLst/>
          </a:prstGeom>
          <a:noFill/>
          <a:ln w="3492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859211" y="4494217"/>
            <a:ext cx="380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♈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281296" y="2029898"/>
            <a:ext cx="463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♎</a:t>
            </a:r>
            <a:endParaRPr lang="ru-RU" dirty="0"/>
          </a:p>
        </p:txBody>
      </p:sp>
      <p:sp>
        <p:nvSpPr>
          <p:cNvPr id="21" name="Дуга 20"/>
          <p:cNvSpPr/>
          <p:nvPr/>
        </p:nvSpPr>
        <p:spPr>
          <a:xfrm>
            <a:off x="7073007" y="2804174"/>
            <a:ext cx="4469855" cy="1229732"/>
          </a:xfrm>
          <a:prstGeom prst="arc">
            <a:avLst>
              <a:gd name="adj1" fmla="val 21570588"/>
              <a:gd name="adj2" fmla="val 10774372"/>
            </a:avLst>
          </a:prstGeom>
          <a:ln w="730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 rot="19445818">
            <a:off x="7154272" y="2874317"/>
            <a:ext cx="4344529" cy="1229732"/>
          </a:xfrm>
          <a:prstGeom prst="arc">
            <a:avLst>
              <a:gd name="adj1" fmla="val 36387"/>
              <a:gd name="adj2" fmla="val 10810284"/>
            </a:avLst>
          </a:prstGeom>
          <a:ln w="730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4" descr="http://www.playcast.ru/uploads/2017/12/05/2406207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185" y="2153367"/>
            <a:ext cx="837222" cy="83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Дуга 23"/>
          <p:cNvSpPr/>
          <p:nvPr/>
        </p:nvSpPr>
        <p:spPr>
          <a:xfrm rot="18475190">
            <a:off x="7056665" y="2975104"/>
            <a:ext cx="4351991" cy="854447"/>
          </a:xfrm>
          <a:prstGeom prst="arc">
            <a:avLst>
              <a:gd name="adj1" fmla="val 62284"/>
              <a:gd name="adj2" fmla="val 10562108"/>
            </a:avLst>
          </a:prstGeom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047062" y="1307521"/>
            <a:ext cx="4495800" cy="4219063"/>
          </a:xfrm>
          <a:prstGeom prst="ellipse">
            <a:avLst/>
          </a:prstGeom>
          <a:noFill/>
          <a:ln w="730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0296747" y="1111218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♋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7" name="Picture 4" descr="http://www.playcast.ru/uploads/2017/12/05/2406207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146" y="1293392"/>
            <a:ext cx="837222" cy="83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7736265" y="5204713"/>
            <a:ext cx="524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♑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9" name="Picture 4" descr="http://www.playcast.ru/uploads/2017/12/05/2406207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120" y="4711231"/>
            <a:ext cx="837222" cy="83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Прямая соединительная линия 29"/>
          <p:cNvCxnSpPr/>
          <p:nvPr/>
        </p:nvCxnSpPr>
        <p:spPr>
          <a:xfrm flipH="1">
            <a:off x="8891389" y="2609562"/>
            <a:ext cx="696702" cy="1812453"/>
          </a:xfrm>
          <a:prstGeom prst="line">
            <a:avLst/>
          </a:prstGeom>
          <a:ln w="476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4" descr="http://www.playcast.ru/uploads/2017/12/05/2406207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969" y="4011284"/>
            <a:ext cx="837222" cy="83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9095228" y="3024348"/>
            <a:ext cx="3994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•</a:t>
            </a:r>
            <a:endParaRPr lang="ru-RU" sz="32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57217" y="522267"/>
            <a:ext cx="70473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Эклиптика пересекает небесный экватор в двух точках…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31439" y="1716720"/>
            <a:ext cx="61313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в точке весеннего равноденствия (точка </a:t>
            </a: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овна </a:t>
            </a: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♈</a:t>
            </a: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) </a:t>
            </a:r>
          </a:p>
          <a:p>
            <a:pPr lvl="0"/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и </a:t>
            </a: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в точке осеннего равноденствия (точка </a:t>
            </a: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весов </a:t>
            </a: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Lato"/>
              </a:rPr>
              <a:t>♎</a:t>
            </a: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)</a:t>
            </a:r>
            <a:endParaRPr lang="ru-RU" sz="28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86352" y="3727453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Две точки эклиптики, отстоящие от точек равноденствия на 90° и максимально удалённые от небесного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экватора…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86352" y="5738186"/>
            <a:ext cx="36483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</a:rPr>
              <a:t>точки солнцестояния</a:t>
            </a:r>
          </a:p>
        </p:txBody>
      </p:sp>
    </p:spTree>
    <p:extLst>
      <p:ext uri="{BB962C8B-B14F-4D97-AF65-F5344CB8AC3E}">
        <p14:creationId xmlns:p14="http://schemas.microsoft.com/office/powerpoint/2010/main" val="225793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14028</TotalTime>
  <Words>1026</Words>
  <Application>Microsoft Office PowerPoint</Application>
  <PresentationFormat>Широкоэкранный</PresentationFormat>
  <Paragraphs>219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Lato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</dc:creator>
  <cp:lastModifiedBy>м</cp:lastModifiedBy>
  <cp:revision>186</cp:revision>
  <dcterms:created xsi:type="dcterms:W3CDTF">2018-07-16T23:03:28Z</dcterms:created>
  <dcterms:modified xsi:type="dcterms:W3CDTF">2018-08-15T12:50:22Z</dcterms:modified>
</cp:coreProperties>
</file>